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0"/>
  </p:notesMasterIdLst>
  <p:sldIdLst>
    <p:sldId id="256" r:id="rId2"/>
    <p:sldId id="285" r:id="rId3"/>
    <p:sldId id="289" r:id="rId4"/>
    <p:sldId id="279" r:id="rId5"/>
    <p:sldId id="258" r:id="rId6"/>
    <p:sldId id="260" r:id="rId7"/>
    <p:sldId id="288" r:id="rId8"/>
    <p:sldId id="259" r:id="rId9"/>
    <p:sldId id="280" r:id="rId10"/>
    <p:sldId id="262" r:id="rId11"/>
    <p:sldId id="282" r:id="rId12"/>
    <p:sldId id="265" r:id="rId13"/>
    <p:sldId id="283" r:id="rId14"/>
    <p:sldId id="284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6" r:id="rId24"/>
    <p:sldId id="275" r:id="rId25"/>
    <p:sldId id="291" r:id="rId26"/>
    <p:sldId id="293" r:id="rId27"/>
    <p:sldId id="290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907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2047F-EFFA-4832-9707-0B304D35FC12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6EF2D-8F3F-4472-B5A7-3CB0E544C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710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6EF2D-8F3F-4472-B5A7-3CB0E544CD0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31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CFCD-EED3-471A-B603-9CD2EDF4E2E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D709-8C65-40FB-B195-4A047A629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68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CFCD-EED3-471A-B603-9CD2EDF4E2E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D709-8C65-40FB-B195-4A047A629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3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CFCD-EED3-471A-B603-9CD2EDF4E2E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D709-8C65-40FB-B195-4A047A629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CFCD-EED3-471A-B603-9CD2EDF4E2E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D709-8C65-40FB-B195-4A047A629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22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CFCD-EED3-471A-B603-9CD2EDF4E2E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D709-8C65-40FB-B195-4A047A629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63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CFCD-EED3-471A-B603-9CD2EDF4E2E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D709-8C65-40FB-B195-4A047A629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83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CFCD-EED3-471A-B603-9CD2EDF4E2E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D709-8C65-40FB-B195-4A047A629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84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CFCD-EED3-471A-B603-9CD2EDF4E2E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D709-8C65-40FB-B195-4A047A629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59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CFCD-EED3-471A-B603-9CD2EDF4E2E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D709-8C65-40FB-B195-4A047A629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38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CFCD-EED3-471A-B603-9CD2EDF4E2E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D709-8C65-40FB-B195-4A047A629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34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CFCD-EED3-471A-B603-9CD2EDF4E2E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D709-8C65-40FB-B195-4A047A629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55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FCFCD-EED3-471A-B603-9CD2EDF4E2E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0D709-8C65-40FB-B195-4A047A629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2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8.png"/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12" Type="http://schemas.openxmlformats.org/officeDocument/2006/relationships/image" Target="../media/image27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11" Type="http://schemas.openxmlformats.org/officeDocument/2006/relationships/image" Target="../media/image26.png"/><Relationship Id="rId5" Type="http://schemas.openxmlformats.org/officeDocument/2006/relationships/image" Target="../media/image200.png"/><Relationship Id="rId10" Type="http://schemas.openxmlformats.org/officeDocument/2006/relationships/image" Target="../media/image250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7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0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image" Target="../media/image57.png"/><Relationship Id="rId3" Type="http://schemas.openxmlformats.org/officeDocument/2006/relationships/image" Target="../media/image48.png"/><Relationship Id="rId17" Type="http://schemas.openxmlformats.org/officeDocument/2006/relationships/image" Target="../media/image56.png"/><Relationship Id="rId2" Type="http://schemas.openxmlformats.org/officeDocument/2006/relationships/image" Target="../media/image47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5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1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0.png"/><Relationship Id="rId9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95.png"/><Relationship Id="rId21" Type="http://schemas.openxmlformats.org/officeDocument/2006/relationships/image" Target="../media/image59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image" Target="../media/image94.png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30.png"/><Relationship Id="rId10" Type="http://schemas.openxmlformats.org/officeDocument/2006/relationships/image" Target="../media/image102.png"/><Relationship Id="rId19" Type="http://schemas.openxmlformats.org/officeDocument/2006/relationships/image" Target="../media/image31.png"/><Relationship Id="rId4" Type="http://schemas.openxmlformats.org/officeDocument/2006/relationships/image" Target="../media/image96.png"/><Relationship Id="rId9" Type="http://schemas.openxmlformats.org/officeDocument/2006/relationships/image" Target="../media/image29.png"/><Relationship Id="rId14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1.png"/><Relationship Id="rId18" Type="http://schemas.openxmlformats.org/officeDocument/2006/relationships/image" Target="../media/image117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16.png"/><Relationship Id="rId2" Type="http://schemas.openxmlformats.org/officeDocument/2006/relationships/image" Target="../media/image94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14.png"/><Relationship Id="rId10" Type="http://schemas.openxmlformats.org/officeDocument/2006/relationships/image" Target="../media/image102.png"/><Relationship Id="rId19" Type="http://schemas.openxmlformats.org/officeDocument/2006/relationships/image" Target="../media/image118.png"/><Relationship Id="rId4" Type="http://schemas.openxmlformats.org/officeDocument/2006/relationships/image" Target="../media/image96.png"/><Relationship Id="rId9" Type="http://schemas.openxmlformats.org/officeDocument/2006/relationships/image" Target="../media/image90.png"/><Relationship Id="rId14" Type="http://schemas.openxmlformats.org/officeDocument/2006/relationships/image" Target="../media/image1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14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160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20.png"/><Relationship Id="rId14" Type="http://schemas.openxmlformats.org/officeDocument/2006/relationships/image" Target="../media/image11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122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12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111.png"/><Relationship Id="rId5" Type="http://schemas.openxmlformats.org/officeDocument/2006/relationships/image" Target="../media/image63.png"/><Relationship Id="rId15" Type="http://schemas.openxmlformats.org/officeDocument/2006/relationships/image" Target="../media/image124.png"/><Relationship Id="rId10" Type="http://schemas.openxmlformats.org/officeDocument/2006/relationships/image" Target="../media/image10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1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8" Type="http://schemas.openxmlformats.org/officeDocument/2006/relationships/image" Target="../media/image126.png"/><Relationship Id="rId3" Type="http://schemas.openxmlformats.org/officeDocument/2006/relationships/image" Target="../media/image601.png"/><Relationship Id="rId7" Type="http://schemas.openxmlformats.org/officeDocument/2006/relationships/image" Target="../media/image52.png"/><Relationship Id="rId17" Type="http://schemas.openxmlformats.org/officeDocument/2006/relationships/image" Target="../media/image125.png"/><Relationship Id="rId16" Type="http://schemas.openxmlformats.org/officeDocument/2006/relationships/image" Target="../media/image660.png"/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0.png"/><Relationship Id="rId11" Type="http://schemas.openxmlformats.org/officeDocument/2006/relationships/image" Target="../media/image630.png"/><Relationship Id="rId15" Type="http://schemas.openxmlformats.org/officeDocument/2006/relationships/image" Target="../media/image650.png"/><Relationship Id="rId5" Type="http://schemas.openxmlformats.org/officeDocument/2006/relationships/image" Target="../media/image620.png"/><Relationship Id="rId10" Type="http://schemas.openxmlformats.org/officeDocument/2006/relationships/image" Target="../media/image600.png"/><Relationship Id="rId19" Type="http://schemas.openxmlformats.org/officeDocument/2006/relationships/image" Target="../media/image127.gif"/><Relationship Id="rId9" Type="http://schemas.openxmlformats.org/officeDocument/2006/relationships/image" Target="../media/image550.png"/><Relationship Id="rId4" Type="http://schemas.openxmlformats.org/officeDocument/2006/relationships/image" Target="../media/image6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" t="22611" r="-1"/>
          <a:stretch/>
        </p:blipFill>
        <p:spPr>
          <a:xfrm rot="10800000">
            <a:off x="10886" y="0"/>
            <a:ext cx="12159342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0886" y="267203"/>
            <a:ext cx="12192000" cy="1429449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002060"/>
                </a:solidFill>
              </a:rPr>
              <a:t>Self-consistent dynamics along closed time-like curves</a:t>
            </a:r>
            <a:endParaRPr lang="en-GB" sz="5000" b="1" dirty="0">
              <a:solidFill>
                <a:srgbClr val="002060"/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-21772" y="1780648"/>
            <a:ext cx="12192000" cy="534533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rgbClr val="002060"/>
                </a:solidFill>
              </a:rPr>
              <a:t>how to shoot your past self and get away with it</a:t>
            </a:r>
            <a:endParaRPr lang="en-GB" sz="3000" dirty="0">
              <a:solidFill>
                <a:srgbClr val="00206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-10886" y="6104737"/>
            <a:ext cx="296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Paul Scherrer Institute/online</a:t>
            </a:r>
          </a:p>
          <a:p>
            <a:r>
              <a:rPr lang="en-GB" dirty="0"/>
              <a:t>19 May 2022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806827" y="6252243"/>
            <a:ext cx="2022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Art from “The Arrival”</a:t>
            </a:r>
          </a:p>
        </p:txBody>
      </p:sp>
      <p:sp>
        <p:nvSpPr>
          <p:cNvPr id="9" name="Rechteck 8"/>
          <p:cNvSpPr/>
          <p:nvPr/>
        </p:nvSpPr>
        <p:spPr>
          <a:xfrm>
            <a:off x="116970" y="3060530"/>
            <a:ext cx="44458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Ä. </a:t>
            </a:r>
            <a:r>
              <a:rPr lang="en-GB" dirty="0" err="1"/>
              <a:t>Baumeler</a:t>
            </a:r>
            <a:r>
              <a:rPr lang="en-GB" dirty="0"/>
              <a:t>, FC, T. Ralph, S. Wolf, M. Zych</a:t>
            </a:r>
          </a:p>
          <a:p>
            <a:r>
              <a:rPr lang="en-GB" i="1" dirty="0"/>
              <a:t>Reversible time travel with freedom of choice</a:t>
            </a:r>
            <a:br>
              <a:rPr lang="en-GB" i="1" dirty="0"/>
            </a:br>
            <a:r>
              <a:rPr lang="en-GB" dirty="0">
                <a:solidFill>
                  <a:srgbClr val="002060"/>
                </a:solidFill>
              </a:rPr>
              <a:t>arXiv:1703.00779</a:t>
            </a:r>
          </a:p>
        </p:txBody>
      </p:sp>
      <p:sp>
        <p:nvSpPr>
          <p:cNvPr id="14" name="Rechteck 8">
            <a:extLst>
              <a:ext uri="{FF2B5EF4-FFF2-40B4-BE49-F238E27FC236}">
                <a16:creationId xmlns:a16="http://schemas.microsoft.com/office/drawing/2014/main" id="{8226941F-F30C-44DC-B6AC-C972CEA3CA1B}"/>
              </a:ext>
            </a:extLst>
          </p:cNvPr>
          <p:cNvSpPr/>
          <p:nvPr/>
        </p:nvSpPr>
        <p:spPr>
          <a:xfrm>
            <a:off x="116971" y="4267544"/>
            <a:ext cx="3906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G. Tobar, FC</a:t>
            </a:r>
          </a:p>
          <a:p>
            <a:r>
              <a:rPr lang="en-US" i="1" dirty="0"/>
              <a:t>Reversible dynamics with closed time-like curves and freedom of choice	</a:t>
            </a:r>
            <a:br>
              <a:rPr lang="en-GB" i="1" dirty="0"/>
            </a:br>
            <a:r>
              <a:rPr lang="en-GB" dirty="0">
                <a:solidFill>
                  <a:srgbClr val="002060"/>
                </a:solidFill>
              </a:rPr>
              <a:t>arXiv:2001.02511</a:t>
            </a:r>
          </a:p>
        </p:txBody>
      </p:sp>
    </p:spTree>
    <p:extLst>
      <p:ext uri="{BB962C8B-B14F-4D97-AF65-F5344CB8AC3E}">
        <p14:creationId xmlns:p14="http://schemas.microsoft.com/office/powerpoint/2010/main" val="3821011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ieren 179">
            <a:extLst>
              <a:ext uri="{FF2B5EF4-FFF2-40B4-BE49-F238E27FC236}">
                <a16:creationId xmlns:a16="http://schemas.microsoft.com/office/drawing/2014/main" id="{C56636E5-D8E3-4550-869C-C0893520329D}"/>
              </a:ext>
            </a:extLst>
          </p:cNvPr>
          <p:cNvGrpSpPr/>
          <p:nvPr/>
        </p:nvGrpSpPr>
        <p:grpSpPr>
          <a:xfrm>
            <a:off x="1223498" y="1430031"/>
            <a:ext cx="6281590" cy="2098631"/>
            <a:chOff x="5099012" y="3429000"/>
            <a:chExt cx="1833155" cy="706473"/>
          </a:xfrm>
        </p:grpSpPr>
        <p:sp>
          <p:nvSpPr>
            <p:cNvPr id="56" name="Gleichschenkliges Dreieck 180">
              <a:extLst>
                <a:ext uri="{FF2B5EF4-FFF2-40B4-BE49-F238E27FC236}">
                  <a16:creationId xmlns:a16="http://schemas.microsoft.com/office/drawing/2014/main" id="{41ADE433-6446-46E9-9C9E-FB359534A281}"/>
                </a:ext>
              </a:extLst>
            </p:cNvPr>
            <p:cNvSpPr/>
            <p:nvPr/>
          </p:nvSpPr>
          <p:spPr>
            <a:xfrm flipV="1">
              <a:off x="5099012" y="3507517"/>
              <a:ext cx="1833155" cy="627956"/>
            </a:xfrm>
            <a:prstGeom prst="triangle">
              <a:avLst>
                <a:gd name="adj" fmla="val 4935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57" name="Ellipse 181">
              <a:extLst>
                <a:ext uri="{FF2B5EF4-FFF2-40B4-BE49-F238E27FC236}">
                  <a16:creationId xmlns:a16="http://schemas.microsoft.com/office/drawing/2014/main" id="{B9522775-680C-4D6A-BA33-903809CA1B59}"/>
                </a:ext>
              </a:extLst>
            </p:cNvPr>
            <p:cNvSpPr/>
            <p:nvPr/>
          </p:nvSpPr>
          <p:spPr>
            <a:xfrm>
              <a:off x="5099012" y="3429000"/>
              <a:ext cx="1833155" cy="14415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8623647-C28A-4E3D-9147-1A4B845A86E1}"/>
              </a:ext>
            </a:extLst>
          </p:cNvPr>
          <p:cNvGrpSpPr/>
          <p:nvPr/>
        </p:nvGrpSpPr>
        <p:grpSpPr>
          <a:xfrm>
            <a:off x="3718371" y="1379721"/>
            <a:ext cx="4598680" cy="4947808"/>
            <a:chOff x="3718371" y="1379721"/>
            <a:chExt cx="4598680" cy="49478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601EBF6-E059-43E5-BFBE-C2CE4B2DD0D4}"/>
                </a:ext>
              </a:extLst>
            </p:cNvPr>
            <p:cNvGrpSpPr/>
            <p:nvPr/>
          </p:nvGrpSpPr>
          <p:grpSpPr>
            <a:xfrm>
              <a:off x="3718371" y="1379721"/>
              <a:ext cx="4598680" cy="4515068"/>
              <a:chOff x="3718371" y="1379721"/>
              <a:chExt cx="4598680" cy="4515068"/>
            </a:xfrm>
          </p:grpSpPr>
          <p:cxnSp>
            <p:nvCxnSpPr>
              <p:cNvPr id="7" name="Gerader Verbinder 6"/>
              <p:cNvCxnSpPr/>
              <p:nvPr/>
            </p:nvCxnSpPr>
            <p:spPr>
              <a:xfrm flipH="1">
                <a:off x="4335169" y="1688549"/>
                <a:ext cx="12192" cy="420624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reihandform 20"/>
              <p:cNvSpPr/>
              <p:nvPr/>
            </p:nvSpPr>
            <p:spPr>
              <a:xfrm rot="10800000" flipH="1">
                <a:off x="7352688" y="1542245"/>
                <a:ext cx="964363" cy="4352544"/>
              </a:xfrm>
              <a:custGeom>
                <a:avLst/>
                <a:gdLst>
                  <a:gd name="connsiteX0" fmla="*/ 59765 w 1193816"/>
                  <a:gd name="connsiteY0" fmla="*/ 4352544 h 4352544"/>
                  <a:gd name="connsiteX1" fmla="*/ 108533 w 1193816"/>
                  <a:gd name="connsiteY1" fmla="*/ 3718560 h 4352544"/>
                  <a:gd name="connsiteX2" fmla="*/ 462101 w 1193816"/>
                  <a:gd name="connsiteY2" fmla="*/ 3291840 h 4352544"/>
                  <a:gd name="connsiteX3" fmla="*/ 1193621 w 1193816"/>
                  <a:gd name="connsiteY3" fmla="*/ 2560320 h 4352544"/>
                  <a:gd name="connsiteX4" fmla="*/ 388949 w 1193816"/>
                  <a:gd name="connsiteY4" fmla="*/ 1584960 h 4352544"/>
                  <a:gd name="connsiteX5" fmla="*/ 47573 w 1193816"/>
                  <a:gd name="connsiteY5" fmla="*/ 999744 h 4352544"/>
                  <a:gd name="connsiteX6" fmla="*/ 10997 w 1193816"/>
                  <a:gd name="connsiteY6" fmla="*/ 0 h 4352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3816" h="4352544">
                    <a:moveTo>
                      <a:pt x="59765" y="4352544"/>
                    </a:moveTo>
                    <a:cubicBezTo>
                      <a:pt x="50621" y="4123944"/>
                      <a:pt x="41477" y="3895344"/>
                      <a:pt x="108533" y="3718560"/>
                    </a:cubicBezTo>
                    <a:cubicBezTo>
                      <a:pt x="175589" y="3541776"/>
                      <a:pt x="281253" y="3484880"/>
                      <a:pt x="462101" y="3291840"/>
                    </a:cubicBezTo>
                    <a:cubicBezTo>
                      <a:pt x="642949" y="3098800"/>
                      <a:pt x="1205813" y="2844800"/>
                      <a:pt x="1193621" y="2560320"/>
                    </a:cubicBezTo>
                    <a:cubicBezTo>
                      <a:pt x="1181429" y="2275840"/>
                      <a:pt x="579957" y="1845056"/>
                      <a:pt x="388949" y="1584960"/>
                    </a:cubicBezTo>
                    <a:cubicBezTo>
                      <a:pt x="197941" y="1324864"/>
                      <a:pt x="110565" y="1263904"/>
                      <a:pt x="47573" y="999744"/>
                    </a:cubicBezTo>
                    <a:cubicBezTo>
                      <a:pt x="-15419" y="735584"/>
                      <a:pt x="-2211" y="367792"/>
                      <a:pt x="10997" y="0"/>
                    </a:cubicBez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4" name="Gerader Verbinder 23"/>
              <p:cNvCxnSpPr/>
              <p:nvPr/>
            </p:nvCxnSpPr>
            <p:spPr>
              <a:xfrm>
                <a:off x="4161071" y="5711525"/>
                <a:ext cx="3725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/>
              <p:cNvCxnSpPr/>
              <p:nvPr/>
            </p:nvCxnSpPr>
            <p:spPr>
              <a:xfrm>
                <a:off x="4161071" y="3011525"/>
                <a:ext cx="3725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r Verbinder 25"/>
              <p:cNvCxnSpPr/>
              <p:nvPr/>
            </p:nvCxnSpPr>
            <p:spPr>
              <a:xfrm>
                <a:off x="4179360" y="3551525"/>
                <a:ext cx="3725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/>
              <p:cNvCxnSpPr/>
              <p:nvPr/>
            </p:nvCxnSpPr>
            <p:spPr>
              <a:xfrm>
                <a:off x="4161071" y="4091525"/>
                <a:ext cx="3725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>
              <a:xfrm>
                <a:off x="4148879" y="4631525"/>
                <a:ext cx="3725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>
              <a:xfrm>
                <a:off x="4148879" y="5171525"/>
                <a:ext cx="3725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>
              <a:xfrm>
                <a:off x="7166398" y="5711525"/>
                <a:ext cx="3725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/>
              <p:cNvCxnSpPr/>
              <p:nvPr/>
            </p:nvCxnSpPr>
            <p:spPr>
              <a:xfrm>
                <a:off x="7166398" y="5171525"/>
                <a:ext cx="3725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/>
              <p:cNvCxnSpPr/>
              <p:nvPr/>
            </p:nvCxnSpPr>
            <p:spPr>
              <a:xfrm>
                <a:off x="7505088" y="2632373"/>
                <a:ext cx="3725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/>
              <p:cNvCxnSpPr/>
              <p:nvPr/>
            </p:nvCxnSpPr>
            <p:spPr>
              <a:xfrm>
                <a:off x="7691378" y="3943013"/>
                <a:ext cx="3725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>
              <a:xfrm>
                <a:off x="7215166" y="1593622"/>
                <a:ext cx="3725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Textfeld 34"/>
                  <p:cNvSpPr txBox="1"/>
                  <p:nvPr/>
                </p:nvSpPr>
                <p:spPr>
                  <a:xfrm>
                    <a:off x="3750147" y="5531525"/>
                    <a:ext cx="317779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>
              <p:sp>
                <p:nvSpPr>
                  <p:cNvPr id="35" name="Textfeld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0147" y="5531525"/>
                    <a:ext cx="317779" cy="3385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538" r="-7692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Textfeld 35"/>
                  <p:cNvSpPr txBox="1"/>
                  <p:nvPr/>
                </p:nvSpPr>
                <p:spPr>
                  <a:xfrm>
                    <a:off x="3750146" y="3371525"/>
                    <a:ext cx="324320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>
              <p:sp>
                <p:nvSpPr>
                  <p:cNvPr id="36" name="Textfeld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0146" y="3371525"/>
                    <a:ext cx="324320" cy="3385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1321" r="-9434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7" name="Textfeld 36"/>
                  <p:cNvSpPr txBox="1"/>
                  <p:nvPr/>
                </p:nvSpPr>
                <p:spPr>
                  <a:xfrm>
                    <a:off x="3727674" y="3911525"/>
                    <a:ext cx="324320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>
              <p:sp>
                <p:nvSpPr>
                  <p:cNvPr id="37" name="Textfeld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7674" y="3911525"/>
                    <a:ext cx="324320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111" r="-5556" b="-14545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8" name="Textfeld 37"/>
                  <p:cNvSpPr txBox="1"/>
                  <p:nvPr/>
                </p:nvSpPr>
                <p:spPr>
                  <a:xfrm>
                    <a:off x="3750146" y="4451525"/>
                    <a:ext cx="324320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>
              <p:sp>
                <p:nvSpPr>
                  <p:cNvPr id="38" name="Textfeld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0146" y="4451525"/>
                    <a:ext cx="324320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1321" r="-9434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feld 38"/>
                  <p:cNvSpPr txBox="1"/>
                  <p:nvPr/>
                </p:nvSpPr>
                <p:spPr>
                  <a:xfrm>
                    <a:off x="3718371" y="4991525"/>
                    <a:ext cx="324320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>
              <p:sp>
                <p:nvSpPr>
                  <p:cNvPr id="39" name="Textfeld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8371" y="4991525"/>
                    <a:ext cx="324320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208" r="-7547" b="-14545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feld 39"/>
                  <p:cNvSpPr txBox="1"/>
                  <p:nvPr/>
                </p:nvSpPr>
                <p:spPr>
                  <a:xfrm>
                    <a:off x="3743606" y="2831525"/>
                    <a:ext cx="324320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>
              <p:sp>
                <p:nvSpPr>
                  <p:cNvPr id="40" name="Textfeld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3606" y="2831525"/>
                    <a:ext cx="324320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1321" r="-9434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" name="Textfeld 40"/>
                  <p:cNvSpPr txBox="1"/>
                  <p:nvPr/>
                </p:nvSpPr>
                <p:spPr>
                  <a:xfrm>
                    <a:off x="6766653" y="5531525"/>
                    <a:ext cx="317779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>
              <p:sp>
                <p:nvSpPr>
                  <p:cNvPr id="41" name="Textfeld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6653" y="5531525"/>
                    <a:ext cx="317779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1538" r="-7692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Textfeld 41"/>
                  <p:cNvSpPr txBox="1"/>
                  <p:nvPr/>
                </p:nvSpPr>
                <p:spPr>
                  <a:xfrm>
                    <a:off x="6854269" y="1379721"/>
                    <a:ext cx="324320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>
              <p:sp>
                <p:nvSpPr>
                  <p:cNvPr id="42" name="Textfeld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4269" y="1379721"/>
                    <a:ext cx="324320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1111" r="-7407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Textfeld 42"/>
                  <p:cNvSpPr txBox="1"/>
                  <p:nvPr/>
                </p:nvSpPr>
                <p:spPr>
                  <a:xfrm>
                    <a:off x="7097383" y="2445509"/>
                    <a:ext cx="324320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>
              <p:sp>
                <p:nvSpPr>
                  <p:cNvPr id="43" name="Textfeld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7383" y="2445509"/>
                    <a:ext cx="324320" cy="3385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1321" r="-7547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4" name="Textfeld 43"/>
                  <p:cNvSpPr txBox="1"/>
                  <p:nvPr/>
                </p:nvSpPr>
                <p:spPr>
                  <a:xfrm>
                    <a:off x="7273913" y="3718517"/>
                    <a:ext cx="324320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>
              <p:sp>
                <p:nvSpPr>
                  <p:cNvPr id="44" name="Textfeld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3913" y="3718517"/>
                    <a:ext cx="324320" cy="3385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1321" r="-9434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Textfeld 44"/>
                  <p:cNvSpPr txBox="1"/>
                  <p:nvPr/>
                </p:nvSpPr>
                <p:spPr>
                  <a:xfrm>
                    <a:off x="6734877" y="4991525"/>
                    <a:ext cx="324320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>
              <p:sp>
                <p:nvSpPr>
                  <p:cNvPr id="45" name="Textfeld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4877" y="4991525"/>
                    <a:ext cx="324320" cy="33855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3208" r="-7547" b="-14545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Gerader Verbinder 45"/>
              <p:cNvCxnSpPr/>
              <p:nvPr/>
            </p:nvCxnSpPr>
            <p:spPr>
              <a:xfrm>
                <a:off x="4161071" y="2471525"/>
                <a:ext cx="3725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7" name="Textfeld 46"/>
                  <p:cNvSpPr txBox="1"/>
                  <p:nvPr/>
                </p:nvSpPr>
                <p:spPr>
                  <a:xfrm>
                    <a:off x="3741902" y="2254810"/>
                    <a:ext cx="324320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>
              <p:sp>
                <p:nvSpPr>
                  <p:cNvPr id="47" name="Textfeld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1902" y="2254810"/>
                    <a:ext cx="324320" cy="33855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3208" r="-7547" b="-14545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Textfeld 21"/>
            <p:cNvSpPr txBox="1"/>
            <p:nvPr/>
          </p:nvSpPr>
          <p:spPr>
            <a:xfrm>
              <a:off x="4513693" y="5958197"/>
              <a:ext cx="2686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World lines of the mouths</a:t>
              </a:r>
            </a:p>
          </p:txBody>
        </p:sp>
        <p:cxnSp>
          <p:nvCxnSpPr>
            <p:cNvPr id="50" name="Gerade Verbindung mit Pfeil 49"/>
            <p:cNvCxnSpPr/>
            <p:nvPr/>
          </p:nvCxnSpPr>
          <p:spPr>
            <a:xfrm flipH="1" flipV="1">
              <a:off x="4521459" y="5415412"/>
              <a:ext cx="612285" cy="4793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51"/>
            <p:cNvCxnSpPr/>
            <p:nvPr/>
          </p:nvCxnSpPr>
          <p:spPr>
            <a:xfrm flipV="1">
              <a:off x="6300928" y="5434470"/>
              <a:ext cx="796455" cy="507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Freihandform 47"/>
          <p:cNvSpPr/>
          <p:nvPr/>
        </p:nvSpPr>
        <p:spPr>
          <a:xfrm>
            <a:off x="4349397" y="1593622"/>
            <a:ext cx="3015483" cy="1941631"/>
          </a:xfrm>
          <a:custGeom>
            <a:avLst/>
            <a:gdLst>
              <a:gd name="connsiteX0" fmla="*/ 0 w 2877312"/>
              <a:gd name="connsiteY0" fmla="*/ 1853184 h 1853184"/>
              <a:gd name="connsiteX1" fmla="*/ 841248 w 2877312"/>
              <a:gd name="connsiteY1" fmla="*/ 1097280 h 1853184"/>
              <a:gd name="connsiteX2" fmla="*/ 2462784 w 2877312"/>
              <a:gd name="connsiteY2" fmla="*/ 256032 h 1853184"/>
              <a:gd name="connsiteX3" fmla="*/ 2877312 w 2877312"/>
              <a:gd name="connsiteY3" fmla="*/ 0 h 18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7312" h="1853184">
                <a:moveTo>
                  <a:pt x="0" y="1853184"/>
                </a:moveTo>
                <a:cubicBezTo>
                  <a:pt x="215392" y="1608328"/>
                  <a:pt x="430784" y="1363472"/>
                  <a:pt x="841248" y="1097280"/>
                </a:cubicBezTo>
                <a:cubicBezTo>
                  <a:pt x="1251712" y="831088"/>
                  <a:pt x="2123440" y="438912"/>
                  <a:pt x="2462784" y="256032"/>
                </a:cubicBezTo>
                <a:cubicBezTo>
                  <a:pt x="2802128" y="73152"/>
                  <a:pt x="2839720" y="36576"/>
                  <a:pt x="2877312" y="0"/>
                </a:cubicBezTo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feld 2"/>
          <p:cNvSpPr txBox="1"/>
          <p:nvPr/>
        </p:nvSpPr>
        <p:spPr>
          <a:xfrm>
            <a:off x="84911" y="906998"/>
            <a:ext cx="1210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Accelerate a mouth </a:t>
            </a:r>
            <a:r>
              <a:rPr lang="en-GB" sz="2400" dirty="0">
                <a:sym typeface="Wingdings 3" panose="05040102010807070707" pitchFamily="18" charset="2"/>
              </a:rPr>
              <a:t></a:t>
            </a:r>
            <a:r>
              <a:rPr lang="en-GB" sz="2400" dirty="0"/>
              <a:t> time dilation </a:t>
            </a:r>
            <a:r>
              <a:rPr lang="en-GB" sz="2400" dirty="0">
                <a:sym typeface="Wingdings 3" panose="05040102010807070707" pitchFamily="18" charset="2"/>
              </a:rPr>
              <a:t></a:t>
            </a:r>
            <a:r>
              <a:rPr lang="en-GB" sz="2400" dirty="0"/>
              <a:t> CTCs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5579950" y="3139723"/>
            <a:ext cx="54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CTC</a:t>
            </a:r>
          </a:p>
        </p:txBody>
      </p:sp>
      <p:cxnSp>
        <p:nvCxnSpPr>
          <p:cNvPr id="55" name="Gerade Verbindung mit Pfeil 54"/>
          <p:cNvCxnSpPr>
            <a:stCxn id="53" idx="0"/>
          </p:cNvCxnSpPr>
          <p:nvPr/>
        </p:nvCxnSpPr>
        <p:spPr>
          <a:xfrm flipH="1" flipV="1">
            <a:off x="5675127" y="2567256"/>
            <a:ext cx="174897" cy="572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4724401" y="87085"/>
            <a:ext cx="2593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Wormholes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1F71AE1-8CE9-44D4-B6DD-36DA67DF2CA9}"/>
              </a:ext>
            </a:extLst>
          </p:cNvPr>
          <p:cNvSpPr txBox="1"/>
          <p:nvPr/>
        </p:nvSpPr>
        <p:spPr>
          <a:xfrm>
            <a:off x="7830924" y="6114695"/>
            <a:ext cx="4361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</a:rPr>
              <a:t>M. S. Morris, K. S. Thorne, and U. </a:t>
            </a:r>
            <a:r>
              <a:rPr lang="en-US" dirty="0" err="1">
                <a:effectLst/>
              </a:rPr>
              <a:t>Yurtsever</a:t>
            </a:r>
            <a:r>
              <a:rPr lang="en-US" dirty="0">
                <a:effectLst/>
              </a:rPr>
              <a:t>,</a:t>
            </a:r>
            <a:br>
              <a:rPr lang="en-US" dirty="0">
                <a:effectLst/>
              </a:rPr>
            </a:br>
            <a:r>
              <a:rPr lang="en-US" i="1" dirty="0">
                <a:effectLst/>
              </a:rPr>
              <a:t>Phys. Rev. Lett.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61</a:t>
            </a:r>
            <a:r>
              <a:rPr lang="en-US" dirty="0">
                <a:effectLst/>
              </a:rPr>
              <a:t>, 1446 (1988)</a:t>
            </a:r>
          </a:p>
        </p:txBody>
      </p:sp>
    </p:spTree>
    <p:extLst>
      <p:ext uri="{BB962C8B-B14F-4D97-AF65-F5344CB8AC3E}">
        <p14:creationId xmlns:p14="http://schemas.microsoft.com/office/powerpoint/2010/main" val="328423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" b="2514"/>
          <a:stretch/>
        </p:blipFill>
        <p:spPr>
          <a:xfrm rot="954226">
            <a:off x="1105747" y="3978059"/>
            <a:ext cx="1731749" cy="1644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llipse 4"/>
          <p:cNvSpPr/>
          <p:nvPr/>
        </p:nvSpPr>
        <p:spPr>
          <a:xfrm>
            <a:off x="787038" y="3644971"/>
            <a:ext cx="2369168" cy="2311691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innerShdw blurRad="457200" dist="609600" dir="6180000">
              <a:prstClr val="black">
                <a:alpha val="7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" b="2514"/>
          <a:stretch/>
        </p:blipFill>
        <p:spPr>
          <a:xfrm rot="21182475">
            <a:off x="6611632" y="3677292"/>
            <a:ext cx="1706235" cy="1620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feld 1"/>
          <p:cNvSpPr txBox="1"/>
          <p:nvPr/>
        </p:nvSpPr>
        <p:spPr>
          <a:xfrm>
            <a:off x="4724401" y="87085"/>
            <a:ext cx="2593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Wormholes</a:t>
            </a:r>
          </a:p>
        </p:txBody>
      </p:sp>
      <p:sp>
        <p:nvSpPr>
          <p:cNvPr id="4" name="Ellipse 3"/>
          <p:cNvSpPr/>
          <p:nvPr/>
        </p:nvSpPr>
        <p:spPr>
          <a:xfrm>
            <a:off x="8567057" y="3523051"/>
            <a:ext cx="2369168" cy="2311691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innerShdw blurRad="457200" dist="609600" dir="6180000">
              <a:prstClr val="black">
                <a:alpha val="7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0" y="2250116"/>
            <a:ext cx="1394855" cy="139485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40" y="2250117"/>
            <a:ext cx="1394855" cy="139485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0" y="102946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Exit can be </a:t>
            </a:r>
            <a:r>
              <a:rPr lang="en-GB" sz="2800" i="1" dirty="0">
                <a:solidFill>
                  <a:srgbClr val="002060"/>
                </a:solidFill>
              </a:rPr>
              <a:t>earlier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/>
              <a:t>than entrance</a:t>
            </a:r>
          </a:p>
        </p:txBody>
      </p:sp>
    </p:spTree>
    <p:extLst>
      <p:ext uri="{BB962C8B-B14F-4D97-AF65-F5344CB8AC3E}">
        <p14:creationId xmlns:p14="http://schemas.microsoft.com/office/powerpoint/2010/main" val="64287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2315 L 0.21133 0.02847 " pathEditMode="relative" rAng="0" ptsTypes="AA">
                                      <p:cBhvr>
                                        <p:cTn id="9" dur="1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20078 -0.01227 " pathEditMode="relative" rAng="0" ptsTypes="AA">
                                      <p:cBhvr>
                                        <p:cTn id="12" dur="14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-62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ihandform 47"/>
          <p:cNvSpPr/>
          <p:nvPr/>
        </p:nvSpPr>
        <p:spPr>
          <a:xfrm>
            <a:off x="4367679" y="1620488"/>
            <a:ext cx="3017511" cy="1957904"/>
          </a:xfrm>
          <a:custGeom>
            <a:avLst/>
            <a:gdLst>
              <a:gd name="connsiteX0" fmla="*/ 0 w 2877312"/>
              <a:gd name="connsiteY0" fmla="*/ 1853184 h 1853184"/>
              <a:gd name="connsiteX1" fmla="*/ 841248 w 2877312"/>
              <a:gd name="connsiteY1" fmla="*/ 1097280 h 1853184"/>
              <a:gd name="connsiteX2" fmla="*/ 2462784 w 2877312"/>
              <a:gd name="connsiteY2" fmla="*/ 256032 h 1853184"/>
              <a:gd name="connsiteX3" fmla="*/ 2877312 w 2877312"/>
              <a:gd name="connsiteY3" fmla="*/ 0 h 18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7312" h="1853184">
                <a:moveTo>
                  <a:pt x="0" y="1853184"/>
                </a:moveTo>
                <a:cubicBezTo>
                  <a:pt x="215392" y="1608328"/>
                  <a:pt x="430784" y="1363472"/>
                  <a:pt x="841248" y="1097280"/>
                </a:cubicBezTo>
                <a:cubicBezTo>
                  <a:pt x="1251712" y="831088"/>
                  <a:pt x="2123440" y="438912"/>
                  <a:pt x="2462784" y="256032"/>
                </a:cubicBezTo>
                <a:cubicBezTo>
                  <a:pt x="2802128" y="73152"/>
                  <a:pt x="2839720" y="36576"/>
                  <a:pt x="2877312" y="0"/>
                </a:cubicBezTo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feld 1"/>
          <p:cNvSpPr txBox="1"/>
          <p:nvPr/>
        </p:nvSpPr>
        <p:spPr>
          <a:xfrm>
            <a:off x="0" y="87085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Physics around wormholes</a:t>
            </a:r>
            <a:br>
              <a:rPr lang="en-GB" sz="3600" dirty="0">
                <a:solidFill>
                  <a:srgbClr val="002060"/>
                </a:solidFill>
              </a:rPr>
            </a:br>
            <a:r>
              <a:rPr lang="en-GB" sz="2800" dirty="0">
                <a:solidFill>
                  <a:srgbClr val="002060"/>
                </a:solidFill>
              </a:rPr>
              <a:t>traditional approach</a:t>
            </a:r>
          </a:p>
        </p:txBody>
      </p:sp>
      <p:cxnSp>
        <p:nvCxnSpPr>
          <p:cNvPr id="7" name="Gerader Verbinder 6"/>
          <p:cNvCxnSpPr/>
          <p:nvPr/>
        </p:nvCxnSpPr>
        <p:spPr>
          <a:xfrm flipH="1">
            <a:off x="4337198" y="1715415"/>
            <a:ext cx="12192" cy="420624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ihandform 20"/>
          <p:cNvSpPr/>
          <p:nvPr/>
        </p:nvSpPr>
        <p:spPr>
          <a:xfrm rot="10800000" flipH="1">
            <a:off x="7354717" y="1569111"/>
            <a:ext cx="964363" cy="4352544"/>
          </a:xfrm>
          <a:custGeom>
            <a:avLst/>
            <a:gdLst>
              <a:gd name="connsiteX0" fmla="*/ 59765 w 1193816"/>
              <a:gd name="connsiteY0" fmla="*/ 4352544 h 4352544"/>
              <a:gd name="connsiteX1" fmla="*/ 108533 w 1193816"/>
              <a:gd name="connsiteY1" fmla="*/ 3718560 h 4352544"/>
              <a:gd name="connsiteX2" fmla="*/ 462101 w 1193816"/>
              <a:gd name="connsiteY2" fmla="*/ 3291840 h 4352544"/>
              <a:gd name="connsiteX3" fmla="*/ 1193621 w 1193816"/>
              <a:gd name="connsiteY3" fmla="*/ 2560320 h 4352544"/>
              <a:gd name="connsiteX4" fmla="*/ 388949 w 1193816"/>
              <a:gd name="connsiteY4" fmla="*/ 1584960 h 4352544"/>
              <a:gd name="connsiteX5" fmla="*/ 47573 w 1193816"/>
              <a:gd name="connsiteY5" fmla="*/ 999744 h 4352544"/>
              <a:gd name="connsiteX6" fmla="*/ 10997 w 1193816"/>
              <a:gd name="connsiteY6" fmla="*/ 0 h 435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16" h="4352544">
                <a:moveTo>
                  <a:pt x="59765" y="4352544"/>
                </a:moveTo>
                <a:cubicBezTo>
                  <a:pt x="50621" y="4123944"/>
                  <a:pt x="41477" y="3895344"/>
                  <a:pt x="108533" y="3718560"/>
                </a:cubicBezTo>
                <a:cubicBezTo>
                  <a:pt x="175589" y="3541776"/>
                  <a:pt x="281253" y="3484880"/>
                  <a:pt x="462101" y="3291840"/>
                </a:cubicBezTo>
                <a:cubicBezTo>
                  <a:pt x="642949" y="3098800"/>
                  <a:pt x="1205813" y="2844800"/>
                  <a:pt x="1193621" y="2560320"/>
                </a:cubicBezTo>
                <a:cubicBezTo>
                  <a:pt x="1181429" y="2275840"/>
                  <a:pt x="579957" y="1845056"/>
                  <a:pt x="388949" y="1584960"/>
                </a:cubicBezTo>
                <a:cubicBezTo>
                  <a:pt x="197941" y="1324864"/>
                  <a:pt x="110565" y="1263904"/>
                  <a:pt x="47573" y="999744"/>
                </a:cubicBezTo>
                <a:cubicBezTo>
                  <a:pt x="-15419" y="735584"/>
                  <a:pt x="-2211" y="367792"/>
                  <a:pt x="10997" y="0"/>
                </a:cubicBezTo>
              </a:path>
            </a:pathLst>
          </a:custGeom>
          <a:noFill/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Gerader Verbinder 24"/>
          <p:cNvCxnSpPr/>
          <p:nvPr/>
        </p:nvCxnSpPr>
        <p:spPr>
          <a:xfrm>
            <a:off x="4163100" y="3038391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4181389" y="3578391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4163100" y="4118391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4150908" y="4658391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4150908" y="5198391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>
            <a:off x="7168427" y="5738391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>
            <a:off x="7168427" y="5198391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>
            <a:off x="7507117" y="2659239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>
            <a:off x="7693407" y="3969879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>
            <a:off x="7217195" y="1620488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3752176" y="5558391"/>
                <a:ext cx="31777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176" y="5558391"/>
                <a:ext cx="317779" cy="338554"/>
              </a:xfrm>
              <a:prstGeom prst="rect">
                <a:avLst/>
              </a:prstGeom>
              <a:blipFill rotWithShape="0">
                <a:blip r:embed="rId2"/>
                <a:stretch>
                  <a:fillRect l="-13462" r="-7692"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3752175" y="3398391"/>
                <a:ext cx="3243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175" y="3398391"/>
                <a:ext cx="324320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13208" r="-754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3729703" y="3938391"/>
                <a:ext cx="3243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703" y="3938391"/>
                <a:ext cx="324320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13208" r="-7547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3752175" y="4478391"/>
                <a:ext cx="3243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175" y="4478391"/>
                <a:ext cx="324320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13208" r="-7547"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3720400" y="5018391"/>
                <a:ext cx="3243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400" y="5018391"/>
                <a:ext cx="324320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11111" r="-740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3745635" y="2858391"/>
                <a:ext cx="3243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635" y="2858391"/>
                <a:ext cx="324320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11111" r="-7407"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6768682" y="5558391"/>
                <a:ext cx="31777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682" y="5558391"/>
                <a:ext cx="317779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11538" r="-7692"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6886906" y="1399834"/>
                <a:ext cx="3243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906" y="1399834"/>
                <a:ext cx="324320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13208" r="-7547"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7099412" y="2472375"/>
                <a:ext cx="3243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412" y="2472375"/>
                <a:ext cx="324320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13208" r="-7547"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7275942" y="3745383"/>
                <a:ext cx="3243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942" y="3745383"/>
                <a:ext cx="324320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13208" r="-754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6736906" y="5018391"/>
                <a:ext cx="3243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906" y="5018391"/>
                <a:ext cx="324320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11321" r="-9434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Gerader Verbinder 45"/>
          <p:cNvCxnSpPr/>
          <p:nvPr/>
        </p:nvCxnSpPr>
        <p:spPr>
          <a:xfrm>
            <a:off x="4163100" y="2498391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3743931" y="2281676"/>
                <a:ext cx="3243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31" y="2281676"/>
                <a:ext cx="324320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11321" r="-7547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ieren 3"/>
          <p:cNvGrpSpPr/>
          <p:nvPr/>
        </p:nvGrpSpPr>
        <p:grpSpPr>
          <a:xfrm>
            <a:off x="182880" y="6012810"/>
            <a:ext cx="11875008" cy="425905"/>
            <a:chOff x="182880" y="6012810"/>
            <a:chExt cx="11875008" cy="425905"/>
          </a:xfrm>
        </p:grpSpPr>
        <p:sp>
          <p:nvSpPr>
            <p:cNvPr id="8" name="Freihandform 7"/>
            <p:cNvSpPr/>
            <p:nvPr/>
          </p:nvSpPr>
          <p:spPr>
            <a:xfrm>
              <a:off x="182880" y="6016305"/>
              <a:ext cx="11875008" cy="422410"/>
            </a:xfrm>
            <a:custGeom>
              <a:avLst/>
              <a:gdLst>
                <a:gd name="connsiteX0" fmla="*/ 0 w 11875008"/>
                <a:gd name="connsiteY0" fmla="*/ 286959 h 422410"/>
                <a:gd name="connsiteX1" fmla="*/ 1645920 w 11875008"/>
                <a:gd name="connsiteY1" fmla="*/ 421071 h 422410"/>
                <a:gd name="connsiteX2" fmla="*/ 3877056 w 11875008"/>
                <a:gd name="connsiteY2" fmla="*/ 213807 h 422410"/>
                <a:gd name="connsiteX3" fmla="*/ 5205984 w 11875008"/>
                <a:gd name="connsiteY3" fmla="*/ 347919 h 422410"/>
                <a:gd name="connsiteX4" fmla="*/ 6839712 w 11875008"/>
                <a:gd name="connsiteY4" fmla="*/ 104079 h 422410"/>
                <a:gd name="connsiteX5" fmla="*/ 9034272 w 11875008"/>
                <a:gd name="connsiteY5" fmla="*/ 396687 h 422410"/>
                <a:gd name="connsiteX6" fmla="*/ 10960608 w 11875008"/>
                <a:gd name="connsiteY6" fmla="*/ 18735 h 422410"/>
                <a:gd name="connsiteX7" fmla="*/ 11875008 w 11875008"/>
                <a:gd name="connsiteY7" fmla="*/ 91887 h 42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75008" h="422410">
                  <a:moveTo>
                    <a:pt x="0" y="286959"/>
                  </a:moveTo>
                  <a:cubicBezTo>
                    <a:pt x="499872" y="360111"/>
                    <a:pt x="999744" y="433263"/>
                    <a:pt x="1645920" y="421071"/>
                  </a:cubicBezTo>
                  <a:cubicBezTo>
                    <a:pt x="2292096" y="408879"/>
                    <a:pt x="3283712" y="225999"/>
                    <a:pt x="3877056" y="213807"/>
                  </a:cubicBezTo>
                  <a:cubicBezTo>
                    <a:pt x="4470400" y="201615"/>
                    <a:pt x="4712208" y="366207"/>
                    <a:pt x="5205984" y="347919"/>
                  </a:cubicBezTo>
                  <a:cubicBezTo>
                    <a:pt x="5699760" y="329631"/>
                    <a:pt x="6201664" y="95951"/>
                    <a:pt x="6839712" y="104079"/>
                  </a:cubicBezTo>
                  <a:cubicBezTo>
                    <a:pt x="7477760" y="112207"/>
                    <a:pt x="8347456" y="410911"/>
                    <a:pt x="9034272" y="396687"/>
                  </a:cubicBezTo>
                  <a:cubicBezTo>
                    <a:pt x="9721088" y="382463"/>
                    <a:pt x="10487152" y="69535"/>
                    <a:pt x="10960608" y="18735"/>
                  </a:cubicBezTo>
                  <a:cubicBezTo>
                    <a:pt x="11434064" y="-32065"/>
                    <a:pt x="11654536" y="29911"/>
                    <a:pt x="11875008" y="9188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66058" y="6012810"/>
              <a:ext cx="228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Past space-like surface</a:t>
              </a: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21655" y="1236570"/>
            <a:ext cx="36933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Set initial conditions </a:t>
            </a:r>
            <a:r>
              <a:rPr lang="en-GB" sz="2200" i="1" dirty="0"/>
              <a:t>in the past</a:t>
            </a:r>
            <a:r>
              <a:rPr lang="en-GB" sz="2200" dirty="0"/>
              <a:t> of the CTCs </a:t>
            </a:r>
          </a:p>
          <a:p>
            <a:endParaRPr lang="en-GB" sz="2200" dirty="0"/>
          </a:p>
          <a:p>
            <a:r>
              <a:rPr lang="en-GB" sz="2200" dirty="0"/>
              <a:t>Look for solutions of equations of motion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8990572" y="1236570"/>
            <a:ext cx="32014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Does a solution exist for all initial conditions?</a:t>
            </a:r>
          </a:p>
          <a:p>
            <a:endParaRPr lang="en-GB" sz="2200" dirty="0"/>
          </a:p>
          <a:p>
            <a:r>
              <a:rPr lang="en-GB" sz="2200" dirty="0"/>
              <a:t>How many solutions?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2733949" y="4083937"/>
            <a:ext cx="7237671" cy="574454"/>
            <a:chOff x="2706624" y="3417519"/>
            <a:chExt cx="7237671" cy="574454"/>
          </a:xfrm>
        </p:grpSpPr>
        <p:cxnSp>
          <p:nvCxnSpPr>
            <p:cNvPr id="13" name="Gerader Verbinder 12"/>
            <p:cNvCxnSpPr/>
            <p:nvPr/>
          </p:nvCxnSpPr>
          <p:spPr>
            <a:xfrm>
              <a:off x="2706624" y="3417519"/>
              <a:ext cx="7034784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>
              <a:off x="8766048" y="3451973"/>
              <a:ext cx="0" cy="540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feld 50"/>
            <p:cNvSpPr txBox="1"/>
            <p:nvPr/>
          </p:nvSpPr>
          <p:spPr>
            <a:xfrm>
              <a:off x="8990572" y="3498740"/>
              <a:ext cx="953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No CTCs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758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719976" y="2561059"/>
            <a:ext cx="402771" cy="38709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  <a:effectLst>
            <a:innerShdw blurRad="457200" dist="609600" dir="6180000">
              <a:prstClr val="black">
                <a:alpha val="7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Gerade Verbindung mit Pfeil 11"/>
          <p:cNvCxnSpPr>
            <a:endCxn id="4" idx="3"/>
          </p:cNvCxnSpPr>
          <p:nvPr/>
        </p:nvCxnSpPr>
        <p:spPr>
          <a:xfrm flipV="1">
            <a:off x="8621720" y="2871958"/>
            <a:ext cx="2151344" cy="281090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" idx="5"/>
          </p:cNvCxnSpPr>
          <p:nvPr/>
        </p:nvCxnSpPr>
        <p:spPr>
          <a:xfrm>
            <a:off x="7416672" y="2871957"/>
            <a:ext cx="2134889" cy="158465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01988" y="1399908"/>
            <a:ext cx="48646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Send billiard ball towards a mouth</a:t>
            </a:r>
          </a:p>
          <a:p>
            <a:endParaRPr lang="en-GB" sz="2600" dirty="0"/>
          </a:p>
          <a:p>
            <a:r>
              <a:rPr lang="en-GB" sz="2600" dirty="0"/>
              <a:t>Inconsistency? (No solution?)</a:t>
            </a:r>
          </a:p>
          <a:p>
            <a:endParaRPr lang="en-GB" sz="2600" dirty="0"/>
          </a:p>
          <a:p>
            <a:r>
              <a:rPr lang="en-GB" sz="2600" dirty="0"/>
              <a:t>Consistent solutions </a:t>
            </a:r>
            <a:r>
              <a:rPr lang="en-GB" sz="2600" i="1" dirty="0"/>
              <a:t>always exist</a:t>
            </a:r>
            <a:br>
              <a:rPr lang="en-GB" sz="2600" i="1" dirty="0"/>
            </a:br>
            <a:r>
              <a:rPr lang="en-GB" sz="2600" dirty="0"/>
              <a:t>(for the cases studied)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 flipV="1">
            <a:off x="9551561" y="3664284"/>
            <a:ext cx="2346790" cy="792327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V="1">
            <a:off x="9551561" y="2230244"/>
            <a:ext cx="24937" cy="2226368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0" y="8708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Physics around wormholes</a:t>
            </a:r>
          </a:p>
        </p:txBody>
      </p:sp>
      <p:sp>
        <p:nvSpPr>
          <p:cNvPr id="33" name="Rechteck 32"/>
          <p:cNvSpPr/>
          <p:nvPr/>
        </p:nvSpPr>
        <p:spPr>
          <a:xfrm>
            <a:off x="6612673" y="2230244"/>
            <a:ext cx="5285678" cy="3734023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Ellipse 3"/>
          <p:cNvSpPr/>
          <p:nvPr/>
        </p:nvSpPr>
        <p:spPr>
          <a:xfrm>
            <a:off x="10596589" y="1820526"/>
            <a:ext cx="1205048" cy="1231829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innerShdw blurRad="457200" dist="609600" dir="6180000">
              <a:prstClr val="black">
                <a:alpha val="7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llipse 4"/>
          <p:cNvSpPr/>
          <p:nvPr/>
        </p:nvSpPr>
        <p:spPr>
          <a:xfrm>
            <a:off x="6388099" y="1820525"/>
            <a:ext cx="1205048" cy="1231829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innerShdw blurRad="457200" dist="609600" dir="6180000">
              <a:prstClr val="black">
                <a:alpha val="7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Ellipse 17"/>
          <p:cNvSpPr/>
          <p:nvPr/>
        </p:nvSpPr>
        <p:spPr>
          <a:xfrm>
            <a:off x="8282730" y="5682861"/>
            <a:ext cx="402771" cy="38709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  <a:effectLst>
            <a:innerShdw blurRad="457200" dist="609600" dir="6180000">
              <a:prstClr val="black">
                <a:alpha val="7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Gerade Verbindung mit Pfeil 34"/>
          <p:cNvCxnSpPr/>
          <p:nvPr/>
        </p:nvCxnSpPr>
        <p:spPr>
          <a:xfrm>
            <a:off x="7295334" y="2978498"/>
            <a:ext cx="2306860" cy="1298911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9576498" y="4277409"/>
            <a:ext cx="829695" cy="217775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flipV="1">
            <a:off x="8601165" y="4383949"/>
            <a:ext cx="1001029" cy="129891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V="1">
            <a:off x="9622749" y="3052354"/>
            <a:ext cx="1494060" cy="130359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B76670D-8DC8-43D0-A377-5F3C73C9FFAF}"/>
              </a:ext>
            </a:extLst>
          </p:cNvPr>
          <p:cNvSpPr txBox="1"/>
          <p:nvPr/>
        </p:nvSpPr>
        <p:spPr>
          <a:xfrm>
            <a:off x="98607" y="6132002"/>
            <a:ext cx="4795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dirty="0">
                <a:effectLst/>
              </a:rPr>
              <a:t>F. Echeverria, G. </a:t>
            </a:r>
            <a:r>
              <a:rPr lang="en-AU" dirty="0" err="1">
                <a:effectLst/>
              </a:rPr>
              <a:t>Klinkhammer</a:t>
            </a:r>
            <a:r>
              <a:rPr lang="en-AU" dirty="0">
                <a:effectLst/>
              </a:rPr>
              <a:t>, and K. S. Thorne,</a:t>
            </a:r>
            <a:br>
              <a:rPr lang="en-AU" dirty="0">
                <a:effectLst/>
              </a:rPr>
            </a:br>
            <a:r>
              <a:rPr lang="en-AU" i="1" dirty="0">
                <a:effectLst/>
              </a:rPr>
              <a:t>Phys. Rev. D</a:t>
            </a:r>
            <a:r>
              <a:rPr lang="en-AU" dirty="0">
                <a:effectLst/>
              </a:rPr>
              <a:t> </a:t>
            </a:r>
            <a:r>
              <a:rPr lang="en-AU" b="1" dirty="0">
                <a:effectLst/>
              </a:rPr>
              <a:t>44</a:t>
            </a:r>
            <a:r>
              <a:rPr lang="en-AU" dirty="0">
                <a:effectLst/>
              </a:rPr>
              <a:t>, 1077 (1991)</a:t>
            </a:r>
          </a:p>
        </p:txBody>
      </p:sp>
    </p:spTree>
    <p:extLst>
      <p:ext uri="{BB962C8B-B14F-4D97-AF65-F5344CB8AC3E}">
        <p14:creationId xmlns:p14="http://schemas.microsoft.com/office/powerpoint/2010/main" val="394572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9909 -0.23819 L 0.24297 -0.46041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-230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20976 0.22037 L 0.27851 0.54907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2745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 animBg="1"/>
      <p:bldP spid="18" grpId="0" animBg="1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/>
          <p:cNvSpPr/>
          <p:nvPr/>
        </p:nvSpPr>
        <p:spPr>
          <a:xfrm>
            <a:off x="7981892" y="5259114"/>
            <a:ext cx="402771" cy="38709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  <a:effectLst>
            <a:innerShdw blurRad="457200" dist="609600" dir="6180000">
              <a:prstClr val="black">
                <a:alpha val="7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Ellipse 18"/>
          <p:cNvSpPr/>
          <p:nvPr/>
        </p:nvSpPr>
        <p:spPr>
          <a:xfrm>
            <a:off x="5529150" y="3077352"/>
            <a:ext cx="402771" cy="38709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  <a:effectLst>
            <a:innerShdw blurRad="457200" dist="609600" dir="6180000">
              <a:prstClr val="black">
                <a:alpha val="7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Ellipse 16"/>
          <p:cNvSpPr/>
          <p:nvPr/>
        </p:nvSpPr>
        <p:spPr>
          <a:xfrm>
            <a:off x="5459889" y="3375098"/>
            <a:ext cx="402771" cy="38709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  <a:effectLst>
            <a:innerShdw blurRad="457200" dist="609600" dir="6180000">
              <a:prstClr val="black">
                <a:alpha val="7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Ellipse 3"/>
          <p:cNvSpPr/>
          <p:nvPr/>
        </p:nvSpPr>
        <p:spPr>
          <a:xfrm>
            <a:off x="9336502" y="2634565"/>
            <a:ext cx="1205048" cy="1231829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innerShdw blurRad="457200" dist="609600" dir="6180000">
              <a:prstClr val="black">
                <a:alpha val="7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llipse 4"/>
          <p:cNvSpPr/>
          <p:nvPr/>
        </p:nvSpPr>
        <p:spPr>
          <a:xfrm>
            <a:off x="5128012" y="2634564"/>
            <a:ext cx="1205048" cy="1231829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innerShdw blurRad="457200" dist="609600" dir="6180000">
              <a:prstClr val="black">
                <a:alpha val="7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Gerade Verbindung mit Pfeil 11"/>
          <p:cNvCxnSpPr>
            <a:stCxn id="18" idx="0"/>
          </p:cNvCxnSpPr>
          <p:nvPr/>
        </p:nvCxnSpPr>
        <p:spPr>
          <a:xfrm flipH="1" flipV="1">
            <a:off x="8151542" y="1282390"/>
            <a:ext cx="31736" cy="397672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01988" y="1399908"/>
            <a:ext cx="45933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Typically, multiple solutions exist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0" y="8708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Physics around wormholes</a:t>
            </a:r>
          </a:p>
        </p:txBody>
      </p:sp>
    </p:spTree>
    <p:extLst>
      <p:ext uri="{BB962C8B-B14F-4D97-AF65-F5344CB8AC3E}">
        <p14:creationId xmlns:p14="http://schemas.microsoft.com/office/powerpoint/2010/main" val="113737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00156 -0.6104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1987 -1.85185E-6 L 0.19753 -0.28148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1407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00455 -0.31875 L 0.16459 -0.32037 " pathEditMode="relative" rAng="0" ptsTypes="AAA">
                                      <p:cBhvr>
                                        <p:cTn id="19" dur="1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8" grpId="2" animBg="1"/>
      <p:bldP spid="18" grpId="3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413760" y="147258"/>
            <a:ext cx="7741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err="1"/>
              <a:t>Novikov</a:t>
            </a:r>
            <a:r>
              <a:rPr lang="en-GB" sz="2600" b="1" dirty="0"/>
              <a:t> principle</a:t>
            </a:r>
            <a:r>
              <a:rPr lang="en-GB" sz="2600" dirty="0"/>
              <a:t>: only self-consistent solutions happen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87238"/>
            <a:ext cx="3088577" cy="3493866"/>
          </a:xfrm>
          <a:prstGeom prst="rect">
            <a:avLst/>
          </a:prstGeom>
        </p:spPr>
      </p:pic>
      <p:sp>
        <p:nvSpPr>
          <p:cNvPr id="48" name="Textfeld 47"/>
          <p:cNvSpPr txBox="1"/>
          <p:nvPr/>
        </p:nvSpPr>
        <p:spPr>
          <a:xfrm>
            <a:off x="3413760" y="1245775"/>
            <a:ext cx="8583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Conjecture: all initial conditions have a self-consistent solution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498847" y="2134554"/>
            <a:ext cx="7584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/>
              <a:t>Arbitrary preparation possible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/>
              <a:t>The physics of a device or agent in the past is not affected by the presence of CTCs in the future. “No new physics” principle.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413760" y="4516362"/>
            <a:ext cx="5709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How about operations in the CTC era?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86DE7-4415-41B9-96E2-663B658E3031}"/>
              </a:ext>
            </a:extLst>
          </p:cNvPr>
          <p:cNvSpPr txBox="1"/>
          <p:nvPr/>
        </p:nvSpPr>
        <p:spPr>
          <a:xfrm>
            <a:off x="8554720" y="6341410"/>
            <a:ext cx="3637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</a:rPr>
              <a:t>I. D. Novikov, </a:t>
            </a:r>
            <a:r>
              <a:rPr lang="en-US" i="1" dirty="0">
                <a:effectLst/>
              </a:rPr>
              <a:t>Phys. Rev. D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45</a:t>
            </a:r>
            <a:r>
              <a:rPr lang="en-US" dirty="0">
                <a:effectLst/>
              </a:rPr>
              <a:t> (1989)</a:t>
            </a:r>
          </a:p>
        </p:txBody>
      </p:sp>
    </p:spTree>
    <p:extLst>
      <p:ext uri="{BB962C8B-B14F-4D97-AF65-F5344CB8AC3E}">
        <p14:creationId xmlns:p14="http://schemas.microsoft.com/office/powerpoint/2010/main" val="353906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ihandform 51"/>
          <p:cNvSpPr/>
          <p:nvPr/>
        </p:nvSpPr>
        <p:spPr>
          <a:xfrm>
            <a:off x="5457086" y="3096032"/>
            <a:ext cx="3896641" cy="2101371"/>
          </a:xfrm>
          <a:custGeom>
            <a:avLst/>
            <a:gdLst>
              <a:gd name="connsiteX0" fmla="*/ 0 w 2877312"/>
              <a:gd name="connsiteY0" fmla="*/ 1853184 h 1853184"/>
              <a:gd name="connsiteX1" fmla="*/ 841248 w 2877312"/>
              <a:gd name="connsiteY1" fmla="*/ 1097280 h 1853184"/>
              <a:gd name="connsiteX2" fmla="*/ 2462784 w 2877312"/>
              <a:gd name="connsiteY2" fmla="*/ 256032 h 1853184"/>
              <a:gd name="connsiteX3" fmla="*/ 2877312 w 2877312"/>
              <a:gd name="connsiteY3" fmla="*/ 0 h 18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7312" h="1853184">
                <a:moveTo>
                  <a:pt x="0" y="1853184"/>
                </a:moveTo>
                <a:cubicBezTo>
                  <a:pt x="215392" y="1608328"/>
                  <a:pt x="430784" y="1363472"/>
                  <a:pt x="841248" y="1097280"/>
                </a:cubicBezTo>
                <a:cubicBezTo>
                  <a:pt x="1251712" y="831088"/>
                  <a:pt x="2123440" y="438912"/>
                  <a:pt x="2462784" y="256032"/>
                </a:cubicBezTo>
                <a:cubicBezTo>
                  <a:pt x="2802128" y="73152"/>
                  <a:pt x="2839720" y="36576"/>
                  <a:pt x="2877312" y="0"/>
                </a:cubicBezTo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 rotWithShape="1">
          <a:blip r:embed="rId2"/>
          <a:srcRect t="29314" r="56895" b="592"/>
          <a:stretch/>
        </p:blipFill>
        <p:spPr>
          <a:xfrm>
            <a:off x="6162653" y="4243696"/>
            <a:ext cx="357603" cy="52072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690257" y="59672"/>
            <a:ext cx="4872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Stronger version of the principle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0" y="953615"/>
            <a:ext cx="11582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500" dirty="0"/>
              <a:t>“No new physics” for every local region without CTCs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5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500" dirty="0"/>
              <a:t>In a CTC-free region, all operations available in ordinary space-time are possible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5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500" dirty="0"/>
              <a:t>“Dynamics” is the solution to a</a:t>
            </a:r>
            <a:br>
              <a:rPr lang="en-GB" sz="2500" dirty="0"/>
            </a:br>
            <a:r>
              <a:rPr lang="en-GB" sz="2500" dirty="0"/>
              <a:t> boundary conditions problem</a:t>
            </a:r>
          </a:p>
        </p:txBody>
      </p:sp>
      <p:cxnSp>
        <p:nvCxnSpPr>
          <p:cNvPr id="4" name="Gerader Verbinder 3"/>
          <p:cNvCxnSpPr/>
          <p:nvPr/>
        </p:nvCxnSpPr>
        <p:spPr>
          <a:xfrm flipH="1">
            <a:off x="5442858" y="2238539"/>
            <a:ext cx="12192" cy="420624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/>
          <p:cNvCxnSpPr/>
          <p:nvPr/>
        </p:nvCxnSpPr>
        <p:spPr>
          <a:xfrm>
            <a:off x="5268760" y="6261515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5268760" y="3561515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5287049" y="4101515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5268760" y="4641515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5256568" y="5181515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5256568" y="5721515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921042" y="5012238"/>
                <a:ext cx="3243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042" y="5012238"/>
                <a:ext cx="324320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11321" r="-9434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898570" y="5552238"/>
                <a:ext cx="3243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70" y="5552238"/>
                <a:ext cx="324320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13208" r="-7547"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921042" y="6092238"/>
                <a:ext cx="3243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042" y="6092238"/>
                <a:ext cx="324320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11321" r="-9434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914502" y="4472238"/>
                <a:ext cx="3243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502" y="4472238"/>
                <a:ext cx="324320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11321" r="-9434"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Gerader Verbinder 16"/>
          <p:cNvCxnSpPr/>
          <p:nvPr/>
        </p:nvCxnSpPr>
        <p:spPr>
          <a:xfrm>
            <a:off x="5268760" y="3021515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4912798" y="3895523"/>
                <a:ext cx="3243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798" y="3895523"/>
                <a:ext cx="324320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13208" r="-7547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r Verbinder 18"/>
          <p:cNvCxnSpPr/>
          <p:nvPr/>
        </p:nvCxnSpPr>
        <p:spPr>
          <a:xfrm flipH="1">
            <a:off x="9353727" y="2238539"/>
            <a:ext cx="12192" cy="420624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9179629" y="6261515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9179629" y="3561515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9197918" y="4101515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9179629" y="4641515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9167437" y="5181515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>
            <a:off x="9167437" y="5721515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9703787" y="5039307"/>
                <a:ext cx="31777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787" y="5039307"/>
                <a:ext cx="317779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13462" r="-7692"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9703786" y="2879307"/>
                <a:ext cx="3243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786" y="2879307"/>
                <a:ext cx="324320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13208" r="-754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9681314" y="3419307"/>
                <a:ext cx="3243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314" y="3419307"/>
                <a:ext cx="324320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11321" r="-7547"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9703786" y="3959307"/>
                <a:ext cx="3243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786" y="3959307"/>
                <a:ext cx="324320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13208" r="-754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9672011" y="4499307"/>
                <a:ext cx="3243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011" y="4499307"/>
                <a:ext cx="324320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13208" r="-754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Gerader Verbinder 31"/>
          <p:cNvCxnSpPr/>
          <p:nvPr/>
        </p:nvCxnSpPr>
        <p:spPr>
          <a:xfrm>
            <a:off x="9179629" y="3021515"/>
            <a:ext cx="372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4900974" y="2846508"/>
                <a:ext cx="31951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974" y="2846508"/>
                <a:ext cx="319511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13462" r="-7692"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4898570" y="3354931"/>
                <a:ext cx="3243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70" y="3354931"/>
                <a:ext cx="324320" cy="338554"/>
              </a:xfrm>
              <a:prstGeom prst="rect">
                <a:avLst/>
              </a:prstGeom>
              <a:blipFill rotWithShape="0">
                <a:blip r:embed="rId14"/>
                <a:stretch>
                  <a:fillRect l="-13208" r="-754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9682581" y="6110901"/>
                <a:ext cx="47339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581" y="6110901"/>
                <a:ext cx="473399" cy="338554"/>
              </a:xfrm>
              <a:prstGeom prst="rect">
                <a:avLst/>
              </a:prstGeom>
              <a:blipFill rotWithShape="0">
                <a:blip r:embed="rId15"/>
                <a:stretch>
                  <a:fillRect l="-6410" r="-5128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9681314" y="5530784"/>
                <a:ext cx="3243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314" y="5530784"/>
                <a:ext cx="324320" cy="338554"/>
              </a:xfrm>
              <a:prstGeom prst="rect">
                <a:avLst/>
              </a:prstGeom>
              <a:blipFill rotWithShape="0">
                <a:blip r:embed="rId16"/>
                <a:stretch>
                  <a:fillRect l="-11321" r="-9434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uppieren 37"/>
          <p:cNvGrpSpPr/>
          <p:nvPr/>
        </p:nvGrpSpPr>
        <p:grpSpPr>
          <a:xfrm>
            <a:off x="5650433" y="3915866"/>
            <a:ext cx="1420311" cy="1234296"/>
            <a:chOff x="2483765" y="973311"/>
            <a:chExt cx="4153259" cy="2430695"/>
          </a:xfrm>
        </p:grpSpPr>
        <p:sp>
          <p:nvSpPr>
            <p:cNvPr id="39" name="Bogen 38"/>
            <p:cNvSpPr/>
            <p:nvPr/>
          </p:nvSpPr>
          <p:spPr>
            <a:xfrm>
              <a:off x="2483768" y="1470484"/>
              <a:ext cx="4153256" cy="1933522"/>
            </a:xfrm>
            <a:prstGeom prst="arc">
              <a:avLst>
                <a:gd name="adj1" fmla="val 11415321"/>
                <a:gd name="adj2" fmla="val 21079812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Bogen 39"/>
            <p:cNvSpPr/>
            <p:nvPr/>
          </p:nvSpPr>
          <p:spPr>
            <a:xfrm>
              <a:off x="2483765" y="973311"/>
              <a:ext cx="4153255" cy="1933523"/>
            </a:xfrm>
            <a:prstGeom prst="arc">
              <a:avLst>
                <a:gd name="adj1" fmla="val 633946"/>
                <a:gd name="adj2" fmla="val 10271154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7784875" y="2787329"/>
            <a:ext cx="1420311" cy="1234296"/>
            <a:chOff x="2483765" y="973311"/>
            <a:chExt cx="4153259" cy="2430695"/>
          </a:xfrm>
        </p:grpSpPr>
        <p:sp>
          <p:nvSpPr>
            <p:cNvPr id="43" name="Bogen 42"/>
            <p:cNvSpPr/>
            <p:nvPr/>
          </p:nvSpPr>
          <p:spPr>
            <a:xfrm>
              <a:off x="2483768" y="1470484"/>
              <a:ext cx="4153256" cy="1933522"/>
            </a:xfrm>
            <a:prstGeom prst="arc">
              <a:avLst>
                <a:gd name="adj1" fmla="val 11415321"/>
                <a:gd name="adj2" fmla="val 21079812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Bogen 43"/>
            <p:cNvSpPr/>
            <p:nvPr/>
          </p:nvSpPr>
          <p:spPr>
            <a:xfrm>
              <a:off x="2483765" y="973311"/>
              <a:ext cx="4153255" cy="1933523"/>
            </a:xfrm>
            <a:prstGeom prst="arc">
              <a:avLst>
                <a:gd name="adj1" fmla="val 633946"/>
                <a:gd name="adj2" fmla="val 10271154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45" name="Grafik 44"/>
          <p:cNvPicPr>
            <a:picLocks noChangeAspect="1"/>
          </p:cNvPicPr>
          <p:nvPr/>
        </p:nvPicPr>
        <p:blipFill rotWithShape="1">
          <a:blip r:embed="rId2"/>
          <a:srcRect t="29314" r="56895" b="592"/>
          <a:stretch/>
        </p:blipFill>
        <p:spPr>
          <a:xfrm>
            <a:off x="8388411" y="3114307"/>
            <a:ext cx="357603" cy="520725"/>
          </a:xfrm>
          <a:prstGeom prst="rect">
            <a:avLst/>
          </a:prstGeom>
        </p:spPr>
      </p:pic>
      <p:grpSp>
        <p:nvGrpSpPr>
          <p:cNvPr id="51" name="Gruppieren 50"/>
          <p:cNvGrpSpPr/>
          <p:nvPr/>
        </p:nvGrpSpPr>
        <p:grpSpPr>
          <a:xfrm>
            <a:off x="615570" y="3528617"/>
            <a:ext cx="3544519" cy="1597817"/>
            <a:chOff x="589940" y="3738993"/>
            <a:chExt cx="3544519" cy="1597817"/>
          </a:xfrm>
        </p:grpSpPr>
        <p:cxnSp>
          <p:nvCxnSpPr>
            <p:cNvPr id="15" name="Gerade Verbindung mit Pfeil 14"/>
            <p:cNvCxnSpPr/>
            <p:nvPr/>
          </p:nvCxnSpPr>
          <p:spPr>
            <a:xfrm>
              <a:off x="2362200" y="3738993"/>
              <a:ext cx="0" cy="5204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feld 49"/>
            <p:cNvSpPr txBox="1"/>
            <p:nvPr/>
          </p:nvSpPr>
          <p:spPr>
            <a:xfrm>
              <a:off x="589940" y="4321147"/>
              <a:ext cx="35445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e.g., determine states on past boundaries as a function of states on the future boundaries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93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6200" y="0"/>
            <a:ext cx="1211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Framework for dynamics near CTCs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15686" y="1835220"/>
                <a:ext cx="8812284" cy="2492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600" dirty="0"/>
                  <a:t>N local regions (without CTCs), with past and future boundary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600" dirty="0"/>
                  <a:t>Classical state space associated to each boundary</a:t>
                </a:r>
                <a:br>
                  <a:rPr lang="en-GB" sz="2600" dirty="0"/>
                </a:b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600" dirty="0"/>
                  <a:t>= input, </a:t>
                </a:r>
                <a14:m>
                  <m:oMath xmlns:m="http://schemas.openxmlformats.org/officeDocument/2006/math">
                    <m:r>
                      <a:rPr lang="en-GB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GB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600" dirty="0"/>
                  <a:t>= output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600" dirty="0"/>
                  <a:t>Local (deterministic) operation: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86" y="1835220"/>
                <a:ext cx="8812284" cy="2492990"/>
              </a:xfrm>
              <a:prstGeom prst="rect">
                <a:avLst/>
              </a:prstGeom>
              <a:blipFill rotWithShape="0">
                <a:blip r:embed="rId2"/>
                <a:stretch>
                  <a:fillRect l="-1107" t="-1956" r="-138" b="-5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ieren 3"/>
          <p:cNvGrpSpPr/>
          <p:nvPr/>
        </p:nvGrpSpPr>
        <p:grpSpPr>
          <a:xfrm>
            <a:off x="9652579" y="2623343"/>
            <a:ext cx="1420311" cy="1234297"/>
            <a:chOff x="2483765" y="973309"/>
            <a:chExt cx="4153259" cy="2430697"/>
          </a:xfrm>
        </p:grpSpPr>
        <p:sp>
          <p:nvSpPr>
            <p:cNvPr id="5" name="Bogen 4"/>
            <p:cNvSpPr/>
            <p:nvPr/>
          </p:nvSpPr>
          <p:spPr>
            <a:xfrm>
              <a:off x="2483768" y="1470484"/>
              <a:ext cx="4153256" cy="1933522"/>
            </a:xfrm>
            <a:prstGeom prst="arc">
              <a:avLst>
                <a:gd name="adj1" fmla="val 11415321"/>
                <a:gd name="adj2" fmla="val 21079812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Bogen 5"/>
            <p:cNvSpPr/>
            <p:nvPr/>
          </p:nvSpPr>
          <p:spPr>
            <a:xfrm>
              <a:off x="2483765" y="973309"/>
              <a:ext cx="4153256" cy="2000142"/>
            </a:xfrm>
            <a:prstGeom prst="arc">
              <a:avLst>
                <a:gd name="adj1" fmla="val 633946"/>
                <a:gd name="adj2" fmla="val 10271154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0290919" y="3666085"/>
                <a:ext cx="164404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919" y="3666085"/>
                <a:ext cx="164404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40741" r="-40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0261455" y="2510173"/>
                <a:ext cx="22333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455" y="2510173"/>
                <a:ext cx="223331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16216" r="-10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0156459" y="3006215"/>
                <a:ext cx="41254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459" y="3006215"/>
                <a:ext cx="412549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1471" b="-15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pieren 10"/>
          <p:cNvGrpSpPr/>
          <p:nvPr/>
        </p:nvGrpSpPr>
        <p:grpSpPr>
          <a:xfrm>
            <a:off x="10569008" y="4114081"/>
            <a:ext cx="1420311" cy="1234297"/>
            <a:chOff x="2483765" y="973309"/>
            <a:chExt cx="4153259" cy="2430697"/>
          </a:xfrm>
        </p:grpSpPr>
        <p:sp>
          <p:nvSpPr>
            <p:cNvPr id="12" name="Bogen 11"/>
            <p:cNvSpPr/>
            <p:nvPr/>
          </p:nvSpPr>
          <p:spPr>
            <a:xfrm>
              <a:off x="2483768" y="1470484"/>
              <a:ext cx="4153256" cy="1933522"/>
            </a:xfrm>
            <a:prstGeom prst="arc">
              <a:avLst>
                <a:gd name="adj1" fmla="val 11415321"/>
                <a:gd name="adj2" fmla="val 21079812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Bogen 12"/>
            <p:cNvSpPr/>
            <p:nvPr/>
          </p:nvSpPr>
          <p:spPr>
            <a:xfrm>
              <a:off x="2483765" y="973309"/>
              <a:ext cx="4153256" cy="2000142"/>
            </a:xfrm>
            <a:prstGeom prst="arc">
              <a:avLst>
                <a:gd name="adj1" fmla="val 633946"/>
                <a:gd name="adj2" fmla="val 10271154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8177686" y="4512595"/>
            <a:ext cx="1420311" cy="1234297"/>
            <a:chOff x="2483765" y="973309"/>
            <a:chExt cx="4153259" cy="2430697"/>
          </a:xfrm>
        </p:grpSpPr>
        <p:sp>
          <p:nvSpPr>
            <p:cNvPr id="15" name="Bogen 14"/>
            <p:cNvSpPr/>
            <p:nvPr/>
          </p:nvSpPr>
          <p:spPr>
            <a:xfrm>
              <a:off x="2483768" y="1470484"/>
              <a:ext cx="4153256" cy="1933522"/>
            </a:xfrm>
            <a:prstGeom prst="arc">
              <a:avLst>
                <a:gd name="adj1" fmla="val 11415321"/>
                <a:gd name="adj2" fmla="val 21079812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Bogen 15"/>
            <p:cNvSpPr/>
            <p:nvPr/>
          </p:nvSpPr>
          <p:spPr>
            <a:xfrm>
              <a:off x="2483765" y="973309"/>
              <a:ext cx="4153256" cy="2000142"/>
            </a:xfrm>
            <a:prstGeom prst="arc">
              <a:avLst>
                <a:gd name="adj1" fmla="val 633946"/>
                <a:gd name="adj2" fmla="val 10271154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7" name="Grafik 40">
            <a:extLst>
              <a:ext uri="{FF2B5EF4-FFF2-40B4-BE49-F238E27FC236}">
                <a16:creationId xmlns:a16="http://schemas.microsoft.com/office/drawing/2014/main" id="{06FC7AA6-40A9-45E3-B0E3-346F89F3AF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314" r="56895" b="592"/>
          <a:stretch/>
        </p:blipFill>
        <p:spPr>
          <a:xfrm>
            <a:off x="9933316" y="2986139"/>
            <a:ext cx="357603" cy="5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0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6200" y="0"/>
            <a:ext cx="1211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Process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06829" y="1059904"/>
                <a:ext cx="3628686" cy="3262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GB" sz="2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GB" sz="22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Consistency condition: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000" b="0" i="1" dirty="0">
                  <a:latin typeface="Cambria Math" panose="02040503050406030204" pitchFamily="18" charset="0"/>
                </a:endParaRPr>
              </a:p>
              <a:p>
                <a:endParaRPr lang="en-GB" sz="1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000" b="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GB" sz="1000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GB" sz="2200" dirty="0">
                    <a:latin typeface="Cambria Math" panose="02040503050406030204" pitchFamily="18" charset="0"/>
                  </a:rPr>
                  <a:t>Such that</a:t>
                </a:r>
                <a:endParaRPr lang="en-GB" sz="1000" dirty="0">
                  <a:latin typeface="Cambria Math" panose="02040503050406030204" pitchFamily="18" charset="0"/>
                </a:endParaRPr>
              </a:p>
              <a:p>
                <a:pPr algn="ctr"/>
                <a:endParaRPr lang="en-GB" sz="10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GB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br>
                  <a:rPr lang="en-GB" sz="2200" b="0" i="1" dirty="0">
                    <a:latin typeface="Cambria Math" panose="02040503050406030204" pitchFamily="18" charset="0"/>
                  </a:rPr>
                </a:br>
                <a:endParaRPr lang="en-GB" sz="2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9" y="1059904"/>
                <a:ext cx="3628686" cy="3262496"/>
              </a:xfrm>
              <a:prstGeom prst="rect">
                <a:avLst/>
              </a:prstGeom>
              <a:blipFill rotWithShape="0">
                <a:blip r:embed="rId2"/>
                <a:stretch>
                  <a:fillRect l="-2017" t="-935" b="-1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pieren 7"/>
          <p:cNvGrpSpPr/>
          <p:nvPr/>
        </p:nvGrpSpPr>
        <p:grpSpPr>
          <a:xfrm>
            <a:off x="10562332" y="2677130"/>
            <a:ext cx="1420311" cy="1446786"/>
            <a:chOff x="9878210" y="2184490"/>
            <a:chExt cx="1420311" cy="1446786"/>
          </a:xfrm>
        </p:grpSpPr>
        <p:grpSp>
          <p:nvGrpSpPr>
            <p:cNvPr id="4" name="Gruppieren 3"/>
            <p:cNvGrpSpPr/>
            <p:nvPr/>
          </p:nvGrpSpPr>
          <p:grpSpPr>
            <a:xfrm>
              <a:off x="9878210" y="2338335"/>
              <a:ext cx="1420311" cy="1234297"/>
              <a:chOff x="2483765" y="973309"/>
              <a:chExt cx="4153259" cy="2430697"/>
            </a:xfrm>
          </p:grpSpPr>
          <p:sp>
            <p:nvSpPr>
              <p:cNvPr id="5" name="Bogen 4"/>
              <p:cNvSpPr/>
              <p:nvPr/>
            </p:nvSpPr>
            <p:spPr>
              <a:xfrm>
                <a:off x="2483768" y="1470484"/>
                <a:ext cx="4153256" cy="1933522"/>
              </a:xfrm>
              <a:prstGeom prst="arc">
                <a:avLst>
                  <a:gd name="adj1" fmla="val 11415321"/>
                  <a:gd name="adj2" fmla="val 21079812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Bogen 5"/>
              <p:cNvSpPr/>
              <p:nvPr/>
            </p:nvSpPr>
            <p:spPr>
              <a:xfrm>
                <a:off x="2483765" y="973309"/>
                <a:ext cx="4153256" cy="2000142"/>
              </a:xfrm>
              <a:prstGeom prst="arc">
                <a:avLst>
                  <a:gd name="adj1" fmla="val 633946"/>
                  <a:gd name="adj2" fmla="val 10271154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feld 6"/>
                <p:cNvSpPr txBox="1"/>
                <p:nvPr/>
              </p:nvSpPr>
              <p:spPr>
                <a:xfrm>
                  <a:off x="10038407" y="3292722"/>
                  <a:ext cx="164404" cy="33855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7" name="Textfeld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8407" y="3292722"/>
                  <a:ext cx="164404" cy="3385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4444" r="-133333" b="-1454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/>
                <p:nvPr/>
              </p:nvSpPr>
              <p:spPr>
                <a:xfrm>
                  <a:off x="9998988" y="2184490"/>
                  <a:ext cx="393248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8988" y="2184490"/>
                  <a:ext cx="393248" cy="3385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692" r="-4615" b="-142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uppieren 30"/>
          <p:cNvGrpSpPr/>
          <p:nvPr/>
        </p:nvGrpSpPr>
        <p:grpSpPr>
          <a:xfrm>
            <a:off x="7138012" y="2830850"/>
            <a:ext cx="1420311" cy="1446786"/>
            <a:chOff x="9789002" y="2226209"/>
            <a:chExt cx="1420311" cy="1446786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9789002" y="2338335"/>
              <a:ext cx="1420311" cy="1234297"/>
              <a:chOff x="2222901" y="973309"/>
              <a:chExt cx="4153259" cy="2430697"/>
            </a:xfrm>
          </p:grpSpPr>
          <p:sp>
            <p:nvSpPr>
              <p:cNvPr id="35" name="Bogen 34"/>
              <p:cNvSpPr/>
              <p:nvPr/>
            </p:nvSpPr>
            <p:spPr>
              <a:xfrm>
                <a:off x="2222904" y="1470484"/>
                <a:ext cx="4153256" cy="1933522"/>
              </a:xfrm>
              <a:prstGeom prst="arc">
                <a:avLst>
                  <a:gd name="adj1" fmla="val 11415321"/>
                  <a:gd name="adj2" fmla="val 21079812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Bogen 35"/>
              <p:cNvSpPr/>
              <p:nvPr/>
            </p:nvSpPr>
            <p:spPr>
              <a:xfrm>
                <a:off x="2222901" y="973309"/>
                <a:ext cx="4153256" cy="2000142"/>
              </a:xfrm>
              <a:prstGeom prst="arc">
                <a:avLst>
                  <a:gd name="adj1" fmla="val 633946"/>
                  <a:gd name="adj2" fmla="val 10271154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feld 32"/>
                <p:cNvSpPr txBox="1"/>
                <p:nvPr/>
              </p:nvSpPr>
              <p:spPr>
                <a:xfrm>
                  <a:off x="10079696" y="3334441"/>
                  <a:ext cx="164404" cy="33855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33" name="Textfeld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9696" y="3334441"/>
                  <a:ext cx="164404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4444" r="-111111" b="-142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feld 33"/>
                <p:cNvSpPr txBox="1"/>
                <p:nvPr/>
              </p:nvSpPr>
              <p:spPr>
                <a:xfrm>
                  <a:off x="10040277" y="2226209"/>
                  <a:ext cx="351570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34" name="Textfeld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0277" y="2226209"/>
                  <a:ext cx="351570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8621" r="-6897" b="-142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Abgerundetes Rechteck 42"/>
              <p:cNvSpPr/>
              <p:nvPr/>
            </p:nvSpPr>
            <p:spPr>
              <a:xfrm>
                <a:off x="9180425" y="2548978"/>
                <a:ext cx="1045028" cy="205075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43" name="Abgerundetes Rechteck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425" y="2548978"/>
                <a:ext cx="1045028" cy="2050753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Freihandform 45"/>
          <p:cNvSpPr/>
          <p:nvPr/>
        </p:nvSpPr>
        <p:spPr>
          <a:xfrm>
            <a:off x="6041571" y="1027064"/>
            <a:ext cx="3624943" cy="2162450"/>
          </a:xfrm>
          <a:custGeom>
            <a:avLst/>
            <a:gdLst>
              <a:gd name="connsiteX0" fmla="*/ 0 w 3624943"/>
              <a:gd name="connsiteY0" fmla="*/ 2162450 h 2162450"/>
              <a:gd name="connsiteX1" fmla="*/ 631372 w 3624943"/>
              <a:gd name="connsiteY1" fmla="*/ 660222 h 2162450"/>
              <a:gd name="connsiteX2" fmla="*/ 2209800 w 3624943"/>
              <a:gd name="connsiteY2" fmla="*/ 28850 h 2162450"/>
              <a:gd name="connsiteX3" fmla="*/ 3624943 w 3624943"/>
              <a:gd name="connsiteY3" fmla="*/ 1520193 h 21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4943" h="2162450">
                <a:moveTo>
                  <a:pt x="0" y="2162450"/>
                </a:moveTo>
                <a:cubicBezTo>
                  <a:pt x="131536" y="1589136"/>
                  <a:pt x="263072" y="1015822"/>
                  <a:pt x="631372" y="660222"/>
                </a:cubicBezTo>
                <a:cubicBezTo>
                  <a:pt x="999672" y="304622"/>
                  <a:pt x="1710872" y="-114478"/>
                  <a:pt x="2209800" y="28850"/>
                </a:cubicBezTo>
                <a:cubicBezTo>
                  <a:pt x="2708728" y="172178"/>
                  <a:pt x="3166835" y="846185"/>
                  <a:pt x="3624943" y="152019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ihandform 46"/>
          <p:cNvSpPr/>
          <p:nvPr/>
        </p:nvSpPr>
        <p:spPr>
          <a:xfrm>
            <a:off x="7935686" y="2085795"/>
            <a:ext cx="1382485" cy="1103719"/>
          </a:xfrm>
          <a:custGeom>
            <a:avLst/>
            <a:gdLst>
              <a:gd name="connsiteX0" fmla="*/ 0 w 1382485"/>
              <a:gd name="connsiteY0" fmla="*/ 1103719 h 1103719"/>
              <a:gd name="connsiteX1" fmla="*/ 239485 w 1382485"/>
              <a:gd name="connsiteY1" fmla="*/ 189319 h 1103719"/>
              <a:gd name="connsiteX2" fmla="*/ 859971 w 1382485"/>
              <a:gd name="connsiteY2" fmla="*/ 15148 h 1103719"/>
              <a:gd name="connsiteX3" fmla="*/ 1382485 w 1382485"/>
              <a:gd name="connsiteY3" fmla="*/ 428805 h 110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5" h="1103719">
                <a:moveTo>
                  <a:pt x="0" y="1103719"/>
                </a:moveTo>
                <a:cubicBezTo>
                  <a:pt x="48078" y="737233"/>
                  <a:pt x="96157" y="370747"/>
                  <a:pt x="239485" y="189319"/>
                </a:cubicBezTo>
                <a:cubicBezTo>
                  <a:pt x="382813" y="7891"/>
                  <a:pt x="669471" y="-24766"/>
                  <a:pt x="859971" y="15148"/>
                </a:cubicBezTo>
                <a:cubicBezTo>
                  <a:pt x="1050471" y="55062"/>
                  <a:pt x="1216478" y="241933"/>
                  <a:pt x="1382485" y="42880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ihandform 47"/>
          <p:cNvSpPr/>
          <p:nvPr/>
        </p:nvSpPr>
        <p:spPr>
          <a:xfrm>
            <a:off x="9895114" y="1675518"/>
            <a:ext cx="1273629" cy="1405139"/>
          </a:xfrm>
          <a:custGeom>
            <a:avLst/>
            <a:gdLst>
              <a:gd name="connsiteX0" fmla="*/ 1273629 w 1273629"/>
              <a:gd name="connsiteY0" fmla="*/ 1405139 h 1405139"/>
              <a:gd name="connsiteX1" fmla="*/ 1099457 w 1273629"/>
              <a:gd name="connsiteY1" fmla="*/ 196825 h 1405139"/>
              <a:gd name="connsiteX2" fmla="*/ 424543 w 1273629"/>
              <a:gd name="connsiteY2" fmla="*/ 66196 h 1405139"/>
              <a:gd name="connsiteX3" fmla="*/ 0 w 1273629"/>
              <a:gd name="connsiteY3" fmla="*/ 860853 h 140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3629" h="1405139">
                <a:moveTo>
                  <a:pt x="1273629" y="1405139"/>
                </a:moveTo>
                <a:cubicBezTo>
                  <a:pt x="1257300" y="912560"/>
                  <a:pt x="1240971" y="419982"/>
                  <a:pt x="1099457" y="196825"/>
                </a:cubicBezTo>
                <a:cubicBezTo>
                  <a:pt x="957943" y="-26332"/>
                  <a:pt x="607786" y="-44475"/>
                  <a:pt x="424543" y="66196"/>
                </a:cubicBezTo>
                <a:cubicBezTo>
                  <a:pt x="241300" y="176867"/>
                  <a:pt x="120650" y="518860"/>
                  <a:pt x="0" y="86085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ihandform 49"/>
          <p:cNvSpPr/>
          <p:nvPr/>
        </p:nvSpPr>
        <p:spPr>
          <a:xfrm>
            <a:off x="7717971" y="3962400"/>
            <a:ext cx="1687286" cy="1212343"/>
          </a:xfrm>
          <a:custGeom>
            <a:avLst/>
            <a:gdLst>
              <a:gd name="connsiteX0" fmla="*/ 1687286 w 1687286"/>
              <a:gd name="connsiteY0" fmla="*/ 664029 h 1212343"/>
              <a:gd name="connsiteX1" fmla="*/ 1513115 w 1687286"/>
              <a:gd name="connsiteY1" fmla="*/ 1012371 h 1212343"/>
              <a:gd name="connsiteX2" fmla="*/ 1055915 w 1687286"/>
              <a:gd name="connsiteY2" fmla="*/ 1208314 h 1212343"/>
              <a:gd name="connsiteX3" fmla="*/ 272143 w 1687286"/>
              <a:gd name="connsiteY3" fmla="*/ 838200 h 1212343"/>
              <a:gd name="connsiteX4" fmla="*/ 0 w 1687286"/>
              <a:gd name="connsiteY4" fmla="*/ 0 h 121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286" h="1212343">
                <a:moveTo>
                  <a:pt x="1687286" y="664029"/>
                </a:moveTo>
                <a:cubicBezTo>
                  <a:pt x="1652814" y="792843"/>
                  <a:pt x="1618343" y="921657"/>
                  <a:pt x="1513115" y="1012371"/>
                </a:cubicBezTo>
                <a:cubicBezTo>
                  <a:pt x="1407886" y="1103085"/>
                  <a:pt x="1262744" y="1237343"/>
                  <a:pt x="1055915" y="1208314"/>
                </a:cubicBezTo>
                <a:cubicBezTo>
                  <a:pt x="849086" y="1179286"/>
                  <a:pt x="448129" y="1039586"/>
                  <a:pt x="272143" y="838200"/>
                </a:cubicBezTo>
                <a:cubicBezTo>
                  <a:pt x="96157" y="636814"/>
                  <a:pt x="48078" y="318407"/>
                  <a:pt x="0" y="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ihandform 50"/>
          <p:cNvSpPr/>
          <p:nvPr/>
        </p:nvSpPr>
        <p:spPr>
          <a:xfrm>
            <a:off x="6019800" y="3984171"/>
            <a:ext cx="3548743" cy="1866000"/>
          </a:xfrm>
          <a:custGeom>
            <a:avLst/>
            <a:gdLst>
              <a:gd name="connsiteX0" fmla="*/ 3548743 w 3548743"/>
              <a:gd name="connsiteY0" fmla="*/ 631372 h 1866000"/>
              <a:gd name="connsiteX1" fmla="*/ 2677886 w 3548743"/>
              <a:gd name="connsiteY1" fmla="*/ 1741715 h 1866000"/>
              <a:gd name="connsiteX2" fmla="*/ 968829 w 3548743"/>
              <a:gd name="connsiteY2" fmla="*/ 1643743 h 1866000"/>
              <a:gd name="connsiteX3" fmla="*/ 0 w 3548743"/>
              <a:gd name="connsiteY3" fmla="*/ 0 h 18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8743" h="1866000">
                <a:moveTo>
                  <a:pt x="3548743" y="631372"/>
                </a:moveTo>
                <a:cubicBezTo>
                  <a:pt x="3328307" y="1102179"/>
                  <a:pt x="3107872" y="1572987"/>
                  <a:pt x="2677886" y="1741715"/>
                </a:cubicBezTo>
                <a:cubicBezTo>
                  <a:pt x="2247900" y="1910443"/>
                  <a:pt x="1415143" y="1934029"/>
                  <a:pt x="968829" y="1643743"/>
                </a:cubicBezTo>
                <a:cubicBezTo>
                  <a:pt x="522515" y="1353457"/>
                  <a:pt x="261257" y="676728"/>
                  <a:pt x="0" y="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reihandform 51"/>
          <p:cNvSpPr/>
          <p:nvPr/>
        </p:nvSpPr>
        <p:spPr>
          <a:xfrm>
            <a:off x="9786257" y="3853543"/>
            <a:ext cx="1556657" cy="1622974"/>
          </a:xfrm>
          <a:custGeom>
            <a:avLst/>
            <a:gdLst>
              <a:gd name="connsiteX0" fmla="*/ 0 w 1556657"/>
              <a:gd name="connsiteY0" fmla="*/ 762000 h 1622974"/>
              <a:gd name="connsiteX1" fmla="*/ 598714 w 1556657"/>
              <a:gd name="connsiteY1" fmla="*/ 1621971 h 1622974"/>
              <a:gd name="connsiteX2" fmla="*/ 1371600 w 1556657"/>
              <a:gd name="connsiteY2" fmla="*/ 914400 h 1622974"/>
              <a:gd name="connsiteX3" fmla="*/ 1556657 w 1556657"/>
              <a:gd name="connsiteY3" fmla="*/ 0 h 162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6657" h="1622974">
                <a:moveTo>
                  <a:pt x="0" y="762000"/>
                </a:moveTo>
                <a:cubicBezTo>
                  <a:pt x="185057" y="1179285"/>
                  <a:pt x="370114" y="1596571"/>
                  <a:pt x="598714" y="1621971"/>
                </a:cubicBezTo>
                <a:cubicBezTo>
                  <a:pt x="827314" y="1647371"/>
                  <a:pt x="1211943" y="1184729"/>
                  <a:pt x="1371600" y="914400"/>
                </a:cubicBezTo>
                <a:cubicBezTo>
                  <a:pt x="1531257" y="644071"/>
                  <a:pt x="1543957" y="322035"/>
                  <a:pt x="1556657" y="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hteck 58"/>
              <p:cNvSpPr/>
              <p:nvPr/>
            </p:nvSpPr>
            <p:spPr>
              <a:xfrm>
                <a:off x="226612" y="4891741"/>
                <a:ext cx="4921668" cy="1169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2200" dirty="0"/>
                  <a:t> describes the CTC dynamics</a:t>
                </a:r>
              </a:p>
              <a:p>
                <a:endParaRPr lang="en-GB" sz="2200" dirty="0"/>
              </a:p>
              <a:p>
                <a:r>
                  <a:rPr lang="en-GB" sz="2600" dirty="0">
                    <a:solidFill>
                      <a:srgbClr val="C00000"/>
                    </a:solidFill>
                  </a:rPr>
                  <a:t>What type of dynamics is possible?</a:t>
                </a:r>
              </a:p>
            </p:txBody>
          </p:sp>
        </mc:Choice>
        <mc:Fallback xmlns="">
          <p:sp>
            <p:nvSpPr>
              <p:cNvPr id="59" name="Rechteck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12" y="4891741"/>
                <a:ext cx="4921668" cy="1169551"/>
              </a:xfrm>
              <a:prstGeom prst="rect">
                <a:avLst/>
              </a:prstGeom>
              <a:blipFill rotWithShape="0">
                <a:blip r:embed="rId13"/>
                <a:stretch>
                  <a:fillRect l="-2228" t="-3125" r="-866" b="-130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hteck 59"/>
          <p:cNvSpPr/>
          <p:nvPr/>
        </p:nvSpPr>
        <p:spPr>
          <a:xfrm>
            <a:off x="841248" y="2243328"/>
            <a:ext cx="2305713" cy="21701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6" name="Gruppieren 65"/>
          <p:cNvGrpSpPr/>
          <p:nvPr/>
        </p:nvGrpSpPr>
        <p:grpSpPr>
          <a:xfrm>
            <a:off x="5273554" y="2821676"/>
            <a:ext cx="1420311" cy="1446786"/>
            <a:chOff x="9878210" y="2201048"/>
            <a:chExt cx="1420311" cy="1446786"/>
          </a:xfrm>
        </p:grpSpPr>
        <p:grpSp>
          <p:nvGrpSpPr>
            <p:cNvPr id="68" name="Gruppieren 67"/>
            <p:cNvGrpSpPr/>
            <p:nvPr/>
          </p:nvGrpSpPr>
          <p:grpSpPr>
            <a:xfrm>
              <a:off x="9878210" y="2338335"/>
              <a:ext cx="1420311" cy="1234297"/>
              <a:chOff x="2483765" y="973309"/>
              <a:chExt cx="4153259" cy="2430697"/>
            </a:xfrm>
          </p:grpSpPr>
          <p:sp>
            <p:nvSpPr>
              <p:cNvPr id="71" name="Bogen 70"/>
              <p:cNvSpPr/>
              <p:nvPr/>
            </p:nvSpPr>
            <p:spPr>
              <a:xfrm>
                <a:off x="2483768" y="1470484"/>
                <a:ext cx="4153256" cy="1933522"/>
              </a:xfrm>
              <a:prstGeom prst="arc">
                <a:avLst>
                  <a:gd name="adj1" fmla="val 11415321"/>
                  <a:gd name="adj2" fmla="val 21079812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Bogen 71"/>
              <p:cNvSpPr/>
              <p:nvPr/>
            </p:nvSpPr>
            <p:spPr>
              <a:xfrm>
                <a:off x="2483765" y="973309"/>
                <a:ext cx="4153256" cy="2000142"/>
              </a:xfrm>
              <a:prstGeom prst="arc">
                <a:avLst>
                  <a:gd name="adj1" fmla="val 633946"/>
                  <a:gd name="adj2" fmla="val 10271154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feld 68"/>
                <p:cNvSpPr txBox="1"/>
                <p:nvPr/>
              </p:nvSpPr>
              <p:spPr>
                <a:xfrm>
                  <a:off x="10100264" y="3309280"/>
                  <a:ext cx="164404" cy="33855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69" name="Textfeld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0264" y="3309280"/>
                  <a:ext cx="164404" cy="33855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46154" r="-115385" b="-1454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feld 69"/>
                <p:cNvSpPr txBox="1"/>
                <p:nvPr/>
              </p:nvSpPr>
              <p:spPr>
                <a:xfrm>
                  <a:off x="10060845" y="2201048"/>
                  <a:ext cx="345031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70" name="Textfeld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0845" y="2201048"/>
                  <a:ext cx="345031" cy="33855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8772" r="-5263" b="-1454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hteck 66"/>
              <p:cNvSpPr/>
              <p:nvPr/>
            </p:nvSpPr>
            <p:spPr>
              <a:xfrm>
                <a:off x="5703918" y="3357791"/>
                <a:ext cx="4301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7" name="Rechteck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918" y="3357791"/>
                <a:ext cx="430182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hteck 72"/>
              <p:cNvSpPr/>
              <p:nvPr/>
            </p:nvSpPr>
            <p:spPr>
              <a:xfrm>
                <a:off x="7576419" y="3352430"/>
                <a:ext cx="435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Rechteck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19" y="3352430"/>
                <a:ext cx="435504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hteck 73"/>
              <p:cNvSpPr/>
              <p:nvPr/>
            </p:nvSpPr>
            <p:spPr>
              <a:xfrm>
                <a:off x="10984448" y="3278981"/>
                <a:ext cx="4682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Rechteck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448" y="3278981"/>
                <a:ext cx="468270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48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60" grpId="0" animBg="1"/>
      <p:bldP spid="67" grpId="0"/>
      <p:bldP spid="73" grpId="0"/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26117" y="1675518"/>
                <a:ext cx="2584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constant</a:t>
                </a: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17" y="1675518"/>
                <a:ext cx="2584938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1628" r="-353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Abgerundetes Rechteck 42"/>
              <p:cNvSpPr/>
              <p:nvPr/>
            </p:nvSpPr>
            <p:spPr>
              <a:xfrm>
                <a:off x="9398139" y="2089325"/>
                <a:ext cx="1045028" cy="205075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43" name="Abgerundetes Rechteck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139" y="2089325"/>
                <a:ext cx="1045028" cy="2050753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ieren 3"/>
          <p:cNvGrpSpPr/>
          <p:nvPr/>
        </p:nvGrpSpPr>
        <p:grpSpPr>
          <a:xfrm>
            <a:off x="7276525" y="2198738"/>
            <a:ext cx="1420311" cy="1446786"/>
            <a:chOff x="7276525" y="2198738"/>
            <a:chExt cx="1420311" cy="1446786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7276525" y="2198738"/>
              <a:ext cx="1420311" cy="1446786"/>
              <a:chOff x="9878210" y="2201048"/>
              <a:chExt cx="1420311" cy="1446786"/>
            </a:xfrm>
          </p:grpSpPr>
          <p:grpSp>
            <p:nvGrpSpPr>
              <p:cNvPr id="38" name="Gruppieren 37"/>
              <p:cNvGrpSpPr/>
              <p:nvPr/>
            </p:nvGrpSpPr>
            <p:grpSpPr>
              <a:xfrm>
                <a:off x="9878210" y="2338335"/>
                <a:ext cx="1420311" cy="1234297"/>
                <a:chOff x="2483765" y="973309"/>
                <a:chExt cx="4153259" cy="2430697"/>
              </a:xfrm>
            </p:grpSpPr>
            <p:sp>
              <p:nvSpPr>
                <p:cNvPr id="41" name="Bogen 40"/>
                <p:cNvSpPr/>
                <p:nvPr/>
              </p:nvSpPr>
              <p:spPr>
                <a:xfrm>
                  <a:off x="2483768" y="1470484"/>
                  <a:ext cx="4153256" cy="1933522"/>
                </a:xfrm>
                <a:prstGeom prst="arc">
                  <a:avLst>
                    <a:gd name="adj1" fmla="val 11415321"/>
                    <a:gd name="adj2" fmla="val 21079812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" name="Bogen 41"/>
                <p:cNvSpPr/>
                <p:nvPr/>
              </p:nvSpPr>
              <p:spPr>
                <a:xfrm>
                  <a:off x="2483765" y="973309"/>
                  <a:ext cx="4153256" cy="2000142"/>
                </a:xfrm>
                <a:prstGeom prst="arc">
                  <a:avLst>
                    <a:gd name="adj1" fmla="val 633946"/>
                    <a:gd name="adj2" fmla="val 10271154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feld 38"/>
                  <p:cNvSpPr txBox="1"/>
                  <p:nvPr/>
                </p:nvSpPr>
                <p:spPr>
                  <a:xfrm>
                    <a:off x="10100264" y="3309280"/>
                    <a:ext cx="164404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39" name="Textfeld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00264" y="3309280"/>
                    <a:ext cx="164404" cy="33855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40741" r="-4074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feld 39"/>
                  <p:cNvSpPr txBox="1"/>
                  <p:nvPr/>
                </p:nvSpPr>
                <p:spPr>
                  <a:xfrm>
                    <a:off x="10060845" y="2201048"/>
                    <a:ext cx="228075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40" name="Textfeld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60845" y="2201048"/>
                    <a:ext cx="228075" cy="33855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6216" r="-108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hteck 52"/>
                <p:cNvSpPr/>
                <p:nvPr/>
              </p:nvSpPr>
              <p:spPr>
                <a:xfrm>
                  <a:off x="7719809" y="2766750"/>
                  <a:ext cx="3709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3" name="Rechteck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9809" y="2766750"/>
                  <a:ext cx="37093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hteck 10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Single region</a:t>
            </a:r>
            <a:endParaRPr lang="en-GB" sz="3600" dirty="0"/>
          </a:p>
        </p:txBody>
      </p:sp>
      <p:sp>
        <p:nvSpPr>
          <p:cNvPr id="15" name="Freihandform 14"/>
          <p:cNvSpPr/>
          <p:nvPr/>
        </p:nvSpPr>
        <p:spPr>
          <a:xfrm>
            <a:off x="8064569" y="990600"/>
            <a:ext cx="2091802" cy="1556657"/>
          </a:xfrm>
          <a:custGeom>
            <a:avLst/>
            <a:gdLst>
              <a:gd name="connsiteX0" fmla="*/ 1745 w 2091802"/>
              <a:gd name="connsiteY0" fmla="*/ 1556657 h 1556657"/>
              <a:gd name="connsiteX1" fmla="*/ 110602 w 2091802"/>
              <a:gd name="connsiteY1" fmla="*/ 783771 h 1556657"/>
              <a:gd name="connsiteX2" fmla="*/ 709317 w 2091802"/>
              <a:gd name="connsiteY2" fmla="*/ 424543 h 1556657"/>
              <a:gd name="connsiteX3" fmla="*/ 1362460 w 2091802"/>
              <a:gd name="connsiteY3" fmla="*/ 729343 h 1556657"/>
              <a:gd name="connsiteX4" fmla="*/ 1656374 w 2091802"/>
              <a:gd name="connsiteY4" fmla="*/ 1469571 h 1556657"/>
              <a:gd name="connsiteX5" fmla="*/ 2091802 w 2091802"/>
              <a:gd name="connsiteY5" fmla="*/ 0 h 15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1802" h="1556657">
                <a:moveTo>
                  <a:pt x="1745" y="1556657"/>
                </a:moveTo>
                <a:cubicBezTo>
                  <a:pt x="-2791" y="1264557"/>
                  <a:pt x="-7327" y="972457"/>
                  <a:pt x="110602" y="783771"/>
                </a:cubicBezTo>
                <a:cubicBezTo>
                  <a:pt x="228531" y="595085"/>
                  <a:pt x="500674" y="433614"/>
                  <a:pt x="709317" y="424543"/>
                </a:cubicBezTo>
                <a:cubicBezTo>
                  <a:pt x="917960" y="415472"/>
                  <a:pt x="1204617" y="555172"/>
                  <a:pt x="1362460" y="729343"/>
                </a:cubicBezTo>
                <a:cubicBezTo>
                  <a:pt x="1520303" y="903514"/>
                  <a:pt x="1534817" y="1591128"/>
                  <a:pt x="1656374" y="1469571"/>
                </a:cubicBezTo>
                <a:cubicBezTo>
                  <a:pt x="1777931" y="1348014"/>
                  <a:pt x="1934866" y="674007"/>
                  <a:pt x="2091802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ihandform 15"/>
          <p:cNvSpPr/>
          <p:nvPr/>
        </p:nvSpPr>
        <p:spPr>
          <a:xfrm>
            <a:off x="8022771" y="3374571"/>
            <a:ext cx="1948543" cy="1638098"/>
          </a:xfrm>
          <a:custGeom>
            <a:avLst/>
            <a:gdLst>
              <a:gd name="connsiteX0" fmla="*/ 1948543 w 1948543"/>
              <a:gd name="connsiteY0" fmla="*/ 1556658 h 1638098"/>
              <a:gd name="connsiteX1" fmla="*/ 1741715 w 1948543"/>
              <a:gd name="connsiteY1" fmla="*/ 555172 h 1638098"/>
              <a:gd name="connsiteX2" fmla="*/ 1404258 w 1948543"/>
              <a:gd name="connsiteY2" fmla="*/ 1469572 h 1638098"/>
              <a:gd name="connsiteX3" fmla="*/ 859972 w 1948543"/>
              <a:gd name="connsiteY3" fmla="*/ 1600200 h 1638098"/>
              <a:gd name="connsiteX4" fmla="*/ 174172 w 1948543"/>
              <a:gd name="connsiteY4" fmla="*/ 1023258 h 1638098"/>
              <a:gd name="connsiteX5" fmla="*/ 0 w 1948543"/>
              <a:gd name="connsiteY5" fmla="*/ 0 h 163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8543" h="1638098">
                <a:moveTo>
                  <a:pt x="1948543" y="1556658"/>
                </a:moveTo>
                <a:cubicBezTo>
                  <a:pt x="1890486" y="1063172"/>
                  <a:pt x="1832429" y="569686"/>
                  <a:pt x="1741715" y="555172"/>
                </a:cubicBezTo>
                <a:cubicBezTo>
                  <a:pt x="1651001" y="540658"/>
                  <a:pt x="1551215" y="1295401"/>
                  <a:pt x="1404258" y="1469572"/>
                </a:cubicBezTo>
                <a:cubicBezTo>
                  <a:pt x="1257301" y="1643743"/>
                  <a:pt x="1064986" y="1674586"/>
                  <a:pt x="859972" y="1600200"/>
                </a:cubicBezTo>
                <a:cubicBezTo>
                  <a:pt x="654958" y="1525814"/>
                  <a:pt x="317501" y="1289958"/>
                  <a:pt x="174172" y="1023258"/>
                </a:cubicBezTo>
                <a:cubicBezTo>
                  <a:pt x="30843" y="756558"/>
                  <a:pt x="15421" y="378279"/>
                  <a:pt x="0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feld 16"/>
          <p:cNvSpPr txBox="1"/>
          <p:nvPr/>
        </p:nvSpPr>
        <p:spPr>
          <a:xfrm>
            <a:off x="463296" y="3678413"/>
            <a:ext cx="534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Cannot send information back to yourself</a:t>
            </a:r>
          </a:p>
        </p:txBody>
      </p:sp>
    </p:spTree>
    <p:extLst>
      <p:ext uri="{BB962C8B-B14F-4D97-AF65-F5344CB8AC3E}">
        <p14:creationId xmlns:p14="http://schemas.microsoft.com/office/powerpoint/2010/main" val="191570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 animBg="1"/>
      <p:bldP spid="15" grpId="0" animBg="1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400" b="1">
                <a:solidFill>
                  <a:schemeClr val="bg1">
                    <a:lumMod val="95000"/>
                    <a:lumOff val="5000"/>
                  </a:schemeClr>
                </a:solidFill>
              </a:rPr>
              <a:t>Is time travel possible?</a:t>
            </a:r>
          </a:p>
        </p:txBody>
      </p:sp>
    </p:spTree>
    <p:extLst>
      <p:ext uri="{BB962C8B-B14F-4D97-AF65-F5344CB8AC3E}">
        <p14:creationId xmlns:p14="http://schemas.microsoft.com/office/powerpoint/2010/main" val="1020450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26117" y="1675518"/>
                <a:ext cx="22988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17" y="1675518"/>
                <a:ext cx="229883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/>
          <p:cNvSpPr/>
          <p:nvPr/>
        </p:nvSpPr>
        <p:spPr>
          <a:xfrm>
            <a:off x="0" y="32202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Two regions</a:t>
            </a:r>
            <a:endParaRPr lang="en-GB" sz="3600" dirty="0"/>
          </a:p>
        </p:txBody>
      </p:sp>
      <p:sp>
        <p:nvSpPr>
          <p:cNvPr id="17" name="Textfeld 16"/>
          <p:cNvSpPr txBox="1"/>
          <p:nvPr/>
        </p:nvSpPr>
        <p:spPr>
          <a:xfrm>
            <a:off x="726116" y="3476247"/>
            <a:ext cx="4558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At least one of the two components must be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Abgerundetes Rechteck 17"/>
              <p:cNvSpPr/>
              <p:nvPr/>
            </p:nvSpPr>
            <p:spPr>
              <a:xfrm>
                <a:off x="8229466" y="2038041"/>
                <a:ext cx="1045028" cy="205075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8" name="Abgerundetes 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466" y="2038041"/>
                <a:ext cx="1045028" cy="205075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pieren 18"/>
          <p:cNvGrpSpPr/>
          <p:nvPr/>
        </p:nvGrpSpPr>
        <p:grpSpPr>
          <a:xfrm>
            <a:off x="6492754" y="2198738"/>
            <a:ext cx="1420311" cy="1446786"/>
            <a:chOff x="5273554" y="2821676"/>
            <a:chExt cx="1420311" cy="1446786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5273554" y="2821676"/>
              <a:ext cx="1420311" cy="1446786"/>
              <a:chOff x="9878210" y="2201048"/>
              <a:chExt cx="1420311" cy="1446786"/>
            </a:xfrm>
          </p:grpSpPr>
          <p:grpSp>
            <p:nvGrpSpPr>
              <p:cNvPr id="22" name="Gruppieren 21"/>
              <p:cNvGrpSpPr/>
              <p:nvPr/>
            </p:nvGrpSpPr>
            <p:grpSpPr>
              <a:xfrm>
                <a:off x="9878210" y="2338335"/>
                <a:ext cx="1420311" cy="1234297"/>
                <a:chOff x="2483765" y="973309"/>
                <a:chExt cx="4153259" cy="2430697"/>
              </a:xfrm>
            </p:grpSpPr>
            <p:sp>
              <p:nvSpPr>
                <p:cNvPr id="25" name="Bogen 24"/>
                <p:cNvSpPr/>
                <p:nvPr/>
              </p:nvSpPr>
              <p:spPr>
                <a:xfrm>
                  <a:off x="2483768" y="1470484"/>
                  <a:ext cx="4153256" cy="1933522"/>
                </a:xfrm>
                <a:prstGeom prst="arc">
                  <a:avLst>
                    <a:gd name="adj1" fmla="val 11415321"/>
                    <a:gd name="adj2" fmla="val 21079812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6" name="Bogen 25"/>
                <p:cNvSpPr/>
                <p:nvPr/>
              </p:nvSpPr>
              <p:spPr>
                <a:xfrm>
                  <a:off x="2483765" y="973309"/>
                  <a:ext cx="4153256" cy="2000142"/>
                </a:xfrm>
                <a:prstGeom prst="arc">
                  <a:avLst>
                    <a:gd name="adj1" fmla="val 633946"/>
                    <a:gd name="adj2" fmla="val 10271154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feld 22"/>
                  <p:cNvSpPr txBox="1"/>
                  <p:nvPr/>
                </p:nvSpPr>
                <p:spPr>
                  <a:xfrm>
                    <a:off x="10100264" y="3309280"/>
                    <a:ext cx="164404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23" name="Textfeld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00264" y="3309280"/>
                    <a:ext cx="164404" cy="33855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46154" r="-4230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feld 23"/>
                  <p:cNvSpPr txBox="1"/>
                  <p:nvPr/>
                </p:nvSpPr>
                <p:spPr>
                  <a:xfrm>
                    <a:off x="10060845" y="2201048"/>
                    <a:ext cx="223331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24" name="Textfeld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60845" y="2201048"/>
                    <a:ext cx="223331" cy="33855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6216" r="-108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hteck 20"/>
                <p:cNvSpPr/>
                <p:nvPr/>
              </p:nvSpPr>
              <p:spPr>
                <a:xfrm>
                  <a:off x="5690462" y="3386361"/>
                  <a:ext cx="3917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" name="Rechteck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0462" y="3386361"/>
                  <a:ext cx="39177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uppieren 26"/>
          <p:cNvGrpSpPr/>
          <p:nvPr/>
        </p:nvGrpSpPr>
        <p:grpSpPr>
          <a:xfrm>
            <a:off x="9724076" y="2198738"/>
            <a:ext cx="1420311" cy="1446786"/>
            <a:chOff x="5273554" y="2831351"/>
            <a:chExt cx="1420311" cy="1446786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5273554" y="2831351"/>
              <a:ext cx="1420311" cy="1446786"/>
              <a:chOff x="9878210" y="2210723"/>
              <a:chExt cx="1420311" cy="1446786"/>
            </a:xfrm>
          </p:grpSpPr>
          <p:grpSp>
            <p:nvGrpSpPr>
              <p:cNvPr id="30" name="Gruppieren 29"/>
              <p:cNvGrpSpPr/>
              <p:nvPr/>
            </p:nvGrpSpPr>
            <p:grpSpPr>
              <a:xfrm>
                <a:off x="9878210" y="2338335"/>
                <a:ext cx="1420311" cy="1234297"/>
                <a:chOff x="2483765" y="973309"/>
                <a:chExt cx="4153259" cy="2430697"/>
              </a:xfrm>
            </p:grpSpPr>
            <p:sp>
              <p:nvSpPr>
                <p:cNvPr id="33" name="Bogen 32"/>
                <p:cNvSpPr/>
                <p:nvPr/>
              </p:nvSpPr>
              <p:spPr>
                <a:xfrm>
                  <a:off x="2483768" y="1470484"/>
                  <a:ext cx="4153256" cy="1933522"/>
                </a:xfrm>
                <a:prstGeom prst="arc">
                  <a:avLst>
                    <a:gd name="adj1" fmla="val 11415321"/>
                    <a:gd name="adj2" fmla="val 21079812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4" name="Bogen 33"/>
                <p:cNvSpPr/>
                <p:nvPr/>
              </p:nvSpPr>
              <p:spPr>
                <a:xfrm>
                  <a:off x="2483765" y="973309"/>
                  <a:ext cx="4153256" cy="2000142"/>
                </a:xfrm>
                <a:prstGeom prst="arc">
                  <a:avLst>
                    <a:gd name="adj1" fmla="val 633946"/>
                    <a:gd name="adj2" fmla="val 10271154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feld 30"/>
                  <p:cNvSpPr txBox="1"/>
                  <p:nvPr/>
                </p:nvSpPr>
                <p:spPr>
                  <a:xfrm>
                    <a:off x="10817684" y="3318955"/>
                    <a:ext cx="164404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31" name="Textfeld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17684" y="3318955"/>
                    <a:ext cx="164404" cy="33855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55556" r="-59259" b="-714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feld 31"/>
                  <p:cNvSpPr txBox="1"/>
                  <p:nvPr/>
                </p:nvSpPr>
                <p:spPr>
                  <a:xfrm>
                    <a:off x="10778265" y="2210723"/>
                    <a:ext cx="226023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32" name="Textfeld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78265" y="2210723"/>
                    <a:ext cx="226023" cy="33855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32432" r="-27027" b="-254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hteck 28"/>
                <p:cNvSpPr/>
                <p:nvPr/>
              </p:nvSpPr>
              <p:spPr>
                <a:xfrm>
                  <a:off x="5698937" y="3393057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Rechteck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8937" y="3393057"/>
                  <a:ext cx="39606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Freihandform 3"/>
          <p:cNvSpPr/>
          <p:nvPr/>
        </p:nvSpPr>
        <p:spPr>
          <a:xfrm>
            <a:off x="7260771" y="981421"/>
            <a:ext cx="2960915" cy="3986185"/>
          </a:xfrm>
          <a:custGeom>
            <a:avLst/>
            <a:gdLst>
              <a:gd name="connsiteX0" fmla="*/ 0 w 2960915"/>
              <a:gd name="connsiteY0" fmla="*/ 1609379 h 3986185"/>
              <a:gd name="connsiteX1" fmla="*/ 54429 w 2960915"/>
              <a:gd name="connsiteY1" fmla="*/ 727636 h 3986185"/>
              <a:gd name="connsiteX2" fmla="*/ 304800 w 2960915"/>
              <a:gd name="connsiteY2" fmla="*/ 9179 h 3986185"/>
              <a:gd name="connsiteX3" fmla="*/ 783772 w 2960915"/>
              <a:gd name="connsiteY3" fmla="*/ 488150 h 3986185"/>
              <a:gd name="connsiteX4" fmla="*/ 1393372 w 2960915"/>
              <a:gd name="connsiteY4" fmla="*/ 2654408 h 3986185"/>
              <a:gd name="connsiteX5" fmla="*/ 1894115 w 2960915"/>
              <a:gd name="connsiteY5" fmla="*/ 3938922 h 3986185"/>
              <a:gd name="connsiteX6" fmla="*/ 2558143 w 2960915"/>
              <a:gd name="connsiteY6" fmla="*/ 3579693 h 3986185"/>
              <a:gd name="connsiteX7" fmla="*/ 2960915 w 2960915"/>
              <a:gd name="connsiteY7" fmla="*/ 2360493 h 398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0915" h="3986185">
                <a:moveTo>
                  <a:pt x="0" y="1609379"/>
                </a:moveTo>
                <a:cubicBezTo>
                  <a:pt x="1814" y="1301857"/>
                  <a:pt x="3629" y="994336"/>
                  <a:pt x="54429" y="727636"/>
                </a:cubicBezTo>
                <a:cubicBezTo>
                  <a:pt x="105229" y="460936"/>
                  <a:pt x="183243" y="49093"/>
                  <a:pt x="304800" y="9179"/>
                </a:cubicBezTo>
                <a:cubicBezTo>
                  <a:pt x="426357" y="-30735"/>
                  <a:pt x="602343" y="47279"/>
                  <a:pt x="783772" y="488150"/>
                </a:cubicBezTo>
                <a:cubicBezTo>
                  <a:pt x="965201" y="929021"/>
                  <a:pt x="1208315" y="2079279"/>
                  <a:pt x="1393372" y="2654408"/>
                </a:cubicBezTo>
                <a:cubicBezTo>
                  <a:pt x="1578429" y="3229537"/>
                  <a:pt x="1699987" y="3784708"/>
                  <a:pt x="1894115" y="3938922"/>
                </a:cubicBezTo>
                <a:cubicBezTo>
                  <a:pt x="2088243" y="4093136"/>
                  <a:pt x="2380343" y="3842765"/>
                  <a:pt x="2558143" y="3579693"/>
                </a:cubicBezTo>
                <a:cubicBezTo>
                  <a:pt x="2735943" y="3316622"/>
                  <a:pt x="2848429" y="2838557"/>
                  <a:pt x="2960915" y="2360493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ihandform 4"/>
          <p:cNvSpPr/>
          <p:nvPr/>
        </p:nvSpPr>
        <p:spPr>
          <a:xfrm>
            <a:off x="7293429" y="3374571"/>
            <a:ext cx="1215871" cy="1480458"/>
          </a:xfrm>
          <a:custGeom>
            <a:avLst/>
            <a:gdLst>
              <a:gd name="connsiteX0" fmla="*/ 1186542 w 1215871"/>
              <a:gd name="connsiteY0" fmla="*/ 1480458 h 1480458"/>
              <a:gd name="connsiteX1" fmla="*/ 1186542 w 1215871"/>
              <a:gd name="connsiteY1" fmla="*/ 457200 h 1480458"/>
              <a:gd name="connsiteX2" fmla="*/ 881742 w 1215871"/>
              <a:gd name="connsiteY2" fmla="*/ 1045029 h 1480458"/>
              <a:gd name="connsiteX3" fmla="*/ 370114 w 1215871"/>
              <a:gd name="connsiteY3" fmla="*/ 1153886 h 1480458"/>
              <a:gd name="connsiteX4" fmla="*/ 0 w 1215871"/>
              <a:gd name="connsiteY4" fmla="*/ 0 h 148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871" h="1480458">
                <a:moveTo>
                  <a:pt x="1186542" y="1480458"/>
                </a:moveTo>
                <a:cubicBezTo>
                  <a:pt x="1211942" y="1005114"/>
                  <a:pt x="1237342" y="529771"/>
                  <a:pt x="1186542" y="457200"/>
                </a:cubicBezTo>
                <a:cubicBezTo>
                  <a:pt x="1135742" y="384628"/>
                  <a:pt x="1017813" y="928915"/>
                  <a:pt x="881742" y="1045029"/>
                </a:cubicBezTo>
                <a:cubicBezTo>
                  <a:pt x="745671" y="1161143"/>
                  <a:pt x="517071" y="1328058"/>
                  <a:pt x="370114" y="1153886"/>
                </a:cubicBezTo>
                <a:cubicBezTo>
                  <a:pt x="223157" y="979714"/>
                  <a:pt x="111578" y="489857"/>
                  <a:pt x="0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ihandform 5"/>
          <p:cNvSpPr/>
          <p:nvPr/>
        </p:nvSpPr>
        <p:spPr>
          <a:xfrm>
            <a:off x="8783608" y="990600"/>
            <a:ext cx="1481621" cy="1620363"/>
          </a:xfrm>
          <a:custGeom>
            <a:avLst/>
            <a:gdLst>
              <a:gd name="connsiteX0" fmla="*/ 1481621 w 1481621"/>
              <a:gd name="connsiteY0" fmla="*/ 1600200 h 1620363"/>
              <a:gd name="connsiteX1" fmla="*/ 1307449 w 1481621"/>
              <a:gd name="connsiteY1" fmla="*/ 642257 h 1620363"/>
              <a:gd name="connsiteX2" fmla="*/ 926449 w 1481621"/>
              <a:gd name="connsiteY2" fmla="*/ 283029 h 1620363"/>
              <a:gd name="connsiteX3" fmla="*/ 501906 w 1481621"/>
              <a:gd name="connsiteY3" fmla="*/ 729343 h 1620363"/>
              <a:gd name="connsiteX4" fmla="*/ 251535 w 1481621"/>
              <a:gd name="connsiteY4" fmla="*/ 1502229 h 1620363"/>
              <a:gd name="connsiteX5" fmla="*/ 1163 w 1481621"/>
              <a:gd name="connsiteY5" fmla="*/ 1458686 h 1620363"/>
              <a:gd name="connsiteX6" fmla="*/ 175335 w 1481621"/>
              <a:gd name="connsiteY6" fmla="*/ 0 h 162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21" h="1620363">
                <a:moveTo>
                  <a:pt x="1481621" y="1600200"/>
                </a:moveTo>
                <a:cubicBezTo>
                  <a:pt x="1440799" y="1230992"/>
                  <a:pt x="1399978" y="861785"/>
                  <a:pt x="1307449" y="642257"/>
                </a:cubicBezTo>
                <a:cubicBezTo>
                  <a:pt x="1214920" y="422729"/>
                  <a:pt x="1060706" y="268515"/>
                  <a:pt x="926449" y="283029"/>
                </a:cubicBezTo>
                <a:cubicBezTo>
                  <a:pt x="792192" y="297543"/>
                  <a:pt x="614392" y="526143"/>
                  <a:pt x="501906" y="729343"/>
                </a:cubicBezTo>
                <a:cubicBezTo>
                  <a:pt x="389420" y="932543"/>
                  <a:pt x="334992" y="1380672"/>
                  <a:pt x="251535" y="1502229"/>
                </a:cubicBezTo>
                <a:cubicBezTo>
                  <a:pt x="168078" y="1623786"/>
                  <a:pt x="13863" y="1709058"/>
                  <a:pt x="1163" y="1458686"/>
                </a:cubicBezTo>
                <a:cubicBezTo>
                  <a:pt x="-11537" y="1208314"/>
                  <a:pt x="81899" y="604157"/>
                  <a:pt x="175335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726116" y="2317203"/>
                <a:ext cx="197297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16" y="2317203"/>
                <a:ext cx="1972976" cy="95410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780202" y="4551600"/>
                <a:ext cx="19702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02" y="4551600"/>
                <a:ext cx="1970283" cy="95410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4464424" y="5505707"/>
            <a:ext cx="312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Only one-way signalling</a:t>
            </a:r>
          </a:p>
        </p:txBody>
      </p:sp>
    </p:spTree>
    <p:extLst>
      <p:ext uri="{BB962C8B-B14F-4D97-AF65-F5344CB8AC3E}">
        <p14:creationId xmlns:p14="http://schemas.microsoft.com/office/powerpoint/2010/main" val="108453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 animBg="1"/>
      <p:bldP spid="4" grpId="0" animBg="1"/>
      <p:bldP spid="5" grpId="0" animBg="1"/>
      <p:bldP spid="6" grpId="0" animBg="1"/>
      <p:bldP spid="36" grpId="0"/>
      <p:bldP spid="4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6200" y="0"/>
            <a:ext cx="1211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characterisation of process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26117" y="1675518"/>
                <a:ext cx="2856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17" y="1675518"/>
                <a:ext cx="2856743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/>
          <p:cNvSpPr/>
          <p:nvPr/>
        </p:nvSpPr>
        <p:spPr>
          <a:xfrm>
            <a:off x="726117" y="1054113"/>
            <a:ext cx="2313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Three regions:</a:t>
            </a:r>
            <a:endParaRPr lang="en-GB" sz="28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4154260" y="3804704"/>
            <a:ext cx="4564102" cy="12926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600" dirty="0"/>
              <a:t>Fixing the output of one of the parties, only one-way signally is possible between the other two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739967" y="2419709"/>
                <a:ext cx="228569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GB" sz="28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67" y="2419709"/>
                <a:ext cx="2285690" cy="13849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ieren 3"/>
          <p:cNvGrpSpPr/>
          <p:nvPr/>
        </p:nvGrpSpPr>
        <p:grpSpPr>
          <a:xfrm>
            <a:off x="9173014" y="195003"/>
            <a:ext cx="2741856" cy="2891363"/>
            <a:chOff x="9173014" y="195003"/>
            <a:chExt cx="2741856" cy="28913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Abgerundetes Rechteck 17"/>
                <p:cNvSpPr/>
                <p:nvPr/>
              </p:nvSpPr>
              <p:spPr>
                <a:xfrm>
                  <a:off x="10484986" y="1174100"/>
                  <a:ext cx="707270" cy="1024638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18" name="Abgerundetes Rechteck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4986" y="1174100"/>
                  <a:ext cx="707270" cy="1024638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uppieren 18"/>
            <p:cNvGrpSpPr/>
            <p:nvPr/>
          </p:nvGrpSpPr>
          <p:grpSpPr>
            <a:xfrm>
              <a:off x="9173014" y="654171"/>
              <a:ext cx="814318" cy="924093"/>
              <a:chOff x="5273554" y="2736094"/>
              <a:chExt cx="1420311" cy="1532368"/>
            </a:xfrm>
          </p:grpSpPr>
          <p:grpSp>
            <p:nvGrpSpPr>
              <p:cNvPr id="20" name="Gruppieren 19"/>
              <p:cNvGrpSpPr/>
              <p:nvPr/>
            </p:nvGrpSpPr>
            <p:grpSpPr>
              <a:xfrm>
                <a:off x="5273554" y="2736094"/>
                <a:ext cx="1420311" cy="1532368"/>
                <a:chOff x="9878210" y="2115466"/>
                <a:chExt cx="1420311" cy="1532368"/>
              </a:xfrm>
            </p:grpSpPr>
            <p:grpSp>
              <p:nvGrpSpPr>
                <p:cNvPr id="22" name="Gruppieren 21"/>
                <p:cNvGrpSpPr/>
                <p:nvPr/>
              </p:nvGrpSpPr>
              <p:grpSpPr>
                <a:xfrm>
                  <a:off x="9878210" y="2338335"/>
                  <a:ext cx="1420311" cy="1234297"/>
                  <a:chOff x="2483765" y="973309"/>
                  <a:chExt cx="4153259" cy="2430697"/>
                </a:xfrm>
              </p:grpSpPr>
              <p:sp>
                <p:nvSpPr>
                  <p:cNvPr id="25" name="Bogen 24"/>
                  <p:cNvSpPr/>
                  <p:nvPr/>
                </p:nvSpPr>
                <p:spPr>
                  <a:xfrm>
                    <a:off x="2483768" y="1470484"/>
                    <a:ext cx="4153256" cy="1933522"/>
                  </a:xfrm>
                  <a:prstGeom prst="arc">
                    <a:avLst>
                      <a:gd name="adj1" fmla="val 11415321"/>
                      <a:gd name="adj2" fmla="val 21079812"/>
                    </a:avLst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6" name="Bogen 25"/>
                  <p:cNvSpPr/>
                  <p:nvPr/>
                </p:nvSpPr>
                <p:spPr>
                  <a:xfrm>
                    <a:off x="2483765" y="973309"/>
                    <a:ext cx="4153256" cy="2000142"/>
                  </a:xfrm>
                  <a:prstGeom prst="arc">
                    <a:avLst>
                      <a:gd name="adj1" fmla="val 633946"/>
                      <a:gd name="adj2" fmla="val 10271154"/>
                    </a:avLst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feld 22"/>
                    <p:cNvSpPr txBox="1"/>
                    <p:nvPr/>
                  </p:nvSpPr>
                  <p:spPr>
                    <a:xfrm>
                      <a:off x="10100264" y="3309280"/>
                      <a:ext cx="16440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GB" sz="2200" dirty="0"/>
                    </a:p>
                  </p:txBody>
                </p:sp>
              </mc:Choice>
              <mc:Fallback xmlns="">
                <p:sp>
                  <p:nvSpPr>
                    <p:cNvPr id="23" name="Textfeld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00264" y="3309280"/>
                      <a:ext cx="164404" cy="338554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80000" r="-146667" b="-617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feld 23"/>
                    <p:cNvSpPr txBox="1"/>
                    <p:nvPr/>
                  </p:nvSpPr>
                  <p:spPr>
                    <a:xfrm>
                      <a:off x="10053670" y="2115466"/>
                      <a:ext cx="223331" cy="33855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200" dirty="0"/>
                    </a:p>
                  </p:txBody>
                </p:sp>
              </mc:Choice>
              <mc:Fallback xmlns="">
                <p:sp>
                  <p:nvSpPr>
                    <p:cNvPr id="24" name="Textfeld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053670" y="2115466"/>
                      <a:ext cx="223331" cy="338555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l="-52381" r="-71429" b="-617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hteck 20"/>
                  <p:cNvSpPr/>
                  <p:nvPr/>
                </p:nvSpPr>
                <p:spPr>
                  <a:xfrm>
                    <a:off x="5589234" y="3317024"/>
                    <a:ext cx="672698" cy="61244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1" name="Rechteck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9234" y="3317024"/>
                    <a:ext cx="672698" cy="61244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uppieren 26"/>
            <p:cNvGrpSpPr/>
            <p:nvPr/>
          </p:nvGrpSpPr>
          <p:grpSpPr>
            <a:xfrm>
              <a:off x="11100552" y="195003"/>
              <a:ext cx="814318" cy="979677"/>
              <a:chOff x="5273554" y="2653599"/>
              <a:chExt cx="1420311" cy="1624538"/>
            </a:xfrm>
          </p:grpSpPr>
          <p:grpSp>
            <p:nvGrpSpPr>
              <p:cNvPr id="28" name="Gruppieren 27"/>
              <p:cNvGrpSpPr/>
              <p:nvPr/>
            </p:nvGrpSpPr>
            <p:grpSpPr>
              <a:xfrm>
                <a:off x="5273554" y="2653599"/>
                <a:ext cx="1420311" cy="1624538"/>
                <a:chOff x="9878210" y="2032971"/>
                <a:chExt cx="1420311" cy="1624538"/>
              </a:xfrm>
            </p:grpSpPr>
            <p:grpSp>
              <p:nvGrpSpPr>
                <p:cNvPr id="30" name="Gruppieren 29"/>
                <p:cNvGrpSpPr/>
                <p:nvPr/>
              </p:nvGrpSpPr>
              <p:grpSpPr>
                <a:xfrm>
                  <a:off x="9878210" y="2338335"/>
                  <a:ext cx="1420311" cy="1234297"/>
                  <a:chOff x="2483765" y="973309"/>
                  <a:chExt cx="4153259" cy="2430697"/>
                </a:xfrm>
              </p:grpSpPr>
              <p:sp>
                <p:nvSpPr>
                  <p:cNvPr id="33" name="Bogen 32"/>
                  <p:cNvSpPr/>
                  <p:nvPr/>
                </p:nvSpPr>
                <p:spPr>
                  <a:xfrm>
                    <a:off x="2483768" y="1470484"/>
                    <a:ext cx="4153256" cy="1933522"/>
                  </a:xfrm>
                  <a:prstGeom prst="arc">
                    <a:avLst>
                      <a:gd name="adj1" fmla="val 11415321"/>
                      <a:gd name="adj2" fmla="val 21079812"/>
                    </a:avLst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" name="Bogen 33"/>
                  <p:cNvSpPr/>
                  <p:nvPr/>
                </p:nvSpPr>
                <p:spPr>
                  <a:xfrm>
                    <a:off x="2483765" y="973309"/>
                    <a:ext cx="4153256" cy="2000142"/>
                  </a:xfrm>
                  <a:prstGeom prst="arc">
                    <a:avLst>
                      <a:gd name="adj1" fmla="val 633946"/>
                      <a:gd name="adj2" fmla="val 10271154"/>
                    </a:avLst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feld 30"/>
                    <p:cNvSpPr txBox="1"/>
                    <p:nvPr/>
                  </p:nvSpPr>
                  <p:spPr>
                    <a:xfrm>
                      <a:off x="10817684" y="3318955"/>
                      <a:ext cx="16440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GB" sz="2200" dirty="0"/>
                    </a:p>
                  </p:txBody>
                </p:sp>
              </mc:Choice>
              <mc:Fallback xmlns="">
                <p:sp>
                  <p:nvSpPr>
                    <p:cNvPr id="31" name="Textfeld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817684" y="3318955"/>
                      <a:ext cx="164404" cy="338554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l="-100000" r="-162500" b="-764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feld 31"/>
                    <p:cNvSpPr txBox="1"/>
                    <p:nvPr/>
                  </p:nvSpPr>
                  <p:spPr>
                    <a:xfrm>
                      <a:off x="10785370" y="2032971"/>
                      <a:ext cx="22602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GB" sz="2200" dirty="0"/>
                    </a:p>
                  </p:txBody>
                </p:sp>
              </mc:Choice>
              <mc:Fallback xmlns="">
                <p:sp>
                  <p:nvSpPr>
                    <p:cNvPr id="32" name="Textfeld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85370" y="2032971"/>
                      <a:ext cx="226024" cy="338554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l="-72727" r="-95455" b="-10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hteck 28"/>
                  <p:cNvSpPr/>
                  <p:nvPr/>
                </p:nvSpPr>
                <p:spPr>
                  <a:xfrm>
                    <a:off x="5589234" y="3317024"/>
                    <a:ext cx="690814" cy="61244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9" name="Rechteck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9234" y="3317024"/>
                    <a:ext cx="690814" cy="61244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uppieren 34"/>
            <p:cNvGrpSpPr/>
            <p:nvPr/>
          </p:nvGrpSpPr>
          <p:grpSpPr>
            <a:xfrm>
              <a:off x="9846966" y="2146779"/>
              <a:ext cx="814318" cy="909776"/>
              <a:chOff x="5273554" y="2759835"/>
              <a:chExt cx="1420311" cy="1508627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5273554" y="2759835"/>
                <a:ext cx="1420311" cy="1508627"/>
                <a:chOff x="9878210" y="2139207"/>
                <a:chExt cx="1420311" cy="1508627"/>
              </a:xfrm>
            </p:grpSpPr>
            <p:grpSp>
              <p:nvGrpSpPr>
                <p:cNvPr id="39" name="Gruppieren 38"/>
                <p:cNvGrpSpPr/>
                <p:nvPr/>
              </p:nvGrpSpPr>
              <p:grpSpPr>
                <a:xfrm>
                  <a:off x="9878210" y="2338335"/>
                  <a:ext cx="1420311" cy="1234297"/>
                  <a:chOff x="2483765" y="973309"/>
                  <a:chExt cx="4153259" cy="2430697"/>
                </a:xfrm>
              </p:grpSpPr>
              <p:sp>
                <p:nvSpPr>
                  <p:cNvPr id="42" name="Bogen 41"/>
                  <p:cNvSpPr/>
                  <p:nvPr/>
                </p:nvSpPr>
                <p:spPr>
                  <a:xfrm>
                    <a:off x="2483768" y="1470484"/>
                    <a:ext cx="4153256" cy="1933522"/>
                  </a:xfrm>
                  <a:prstGeom prst="arc">
                    <a:avLst>
                      <a:gd name="adj1" fmla="val 11415321"/>
                      <a:gd name="adj2" fmla="val 21079812"/>
                    </a:avLst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3" name="Bogen 42"/>
                  <p:cNvSpPr/>
                  <p:nvPr/>
                </p:nvSpPr>
                <p:spPr>
                  <a:xfrm>
                    <a:off x="2483765" y="973309"/>
                    <a:ext cx="4153256" cy="2000142"/>
                  </a:xfrm>
                  <a:prstGeom prst="arc">
                    <a:avLst>
                      <a:gd name="adj1" fmla="val 633946"/>
                      <a:gd name="adj2" fmla="val 10271154"/>
                    </a:avLst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feld 39"/>
                    <p:cNvSpPr txBox="1"/>
                    <p:nvPr/>
                  </p:nvSpPr>
                  <p:spPr>
                    <a:xfrm>
                      <a:off x="10100264" y="3309280"/>
                      <a:ext cx="16440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GB" sz="2200" dirty="0"/>
                    </a:p>
                  </p:txBody>
                </p:sp>
              </mc:Choice>
              <mc:Fallback xmlns="">
                <p:sp>
                  <p:nvSpPr>
                    <p:cNvPr id="40" name="Textfeld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00264" y="3309280"/>
                      <a:ext cx="164404" cy="338554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 l="-68750" r="-106250" b="-6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feld 40"/>
                    <p:cNvSpPr txBox="1"/>
                    <p:nvPr/>
                  </p:nvSpPr>
                  <p:spPr>
                    <a:xfrm>
                      <a:off x="10038513" y="2139207"/>
                      <a:ext cx="205184" cy="33855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en-GB" sz="2200" dirty="0"/>
                    </a:p>
                  </p:txBody>
                </p:sp>
              </mc:Choice>
              <mc:Fallback xmlns="">
                <p:sp>
                  <p:nvSpPr>
                    <p:cNvPr id="41" name="Textfeld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038513" y="2139207"/>
                      <a:ext cx="205184" cy="338555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 l="-55000" r="-70000" b="-617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hteck 37"/>
                  <p:cNvSpPr/>
                  <p:nvPr/>
                </p:nvSpPr>
                <p:spPr>
                  <a:xfrm>
                    <a:off x="5589234" y="3317024"/>
                    <a:ext cx="672474" cy="61244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38" name="Rechteck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9234" y="3317024"/>
                    <a:ext cx="672474" cy="612441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Freihandform 6"/>
            <p:cNvSpPr/>
            <p:nvPr/>
          </p:nvSpPr>
          <p:spPr>
            <a:xfrm>
              <a:off x="9704832" y="796732"/>
              <a:ext cx="902208" cy="349316"/>
            </a:xfrm>
            <a:custGeom>
              <a:avLst/>
              <a:gdLst>
                <a:gd name="connsiteX0" fmla="*/ 0 w 902208"/>
                <a:gd name="connsiteY0" fmla="*/ 142052 h 349316"/>
                <a:gd name="connsiteX1" fmla="*/ 341376 w 902208"/>
                <a:gd name="connsiteY1" fmla="*/ 7940 h 349316"/>
                <a:gd name="connsiteX2" fmla="*/ 902208 w 902208"/>
                <a:gd name="connsiteY2" fmla="*/ 349316 h 34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208" h="349316">
                  <a:moveTo>
                    <a:pt x="0" y="142052"/>
                  </a:moveTo>
                  <a:cubicBezTo>
                    <a:pt x="95504" y="57724"/>
                    <a:pt x="191008" y="-26604"/>
                    <a:pt x="341376" y="7940"/>
                  </a:cubicBezTo>
                  <a:cubicBezTo>
                    <a:pt x="491744" y="42484"/>
                    <a:pt x="696976" y="195900"/>
                    <a:pt x="902208" y="349316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10789920" y="543279"/>
              <a:ext cx="451104" cy="614961"/>
            </a:xfrm>
            <a:custGeom>
              <a:avLst/>
              <a:gdLst>
                <a:gd name="connsiteX0" fmla="*/ 451104 w 451104"/>
                <a:gd name="connsiteY0" fmla="*/ 29745 h 614961"/>
                <a:gd name="connsiteX1" fmla="*/ 97536 w 451104"/>
                <a:gd name="connsiteY1" fmla="*/ 66321 h 614961"/>
                <a:gd name="connsiteX2" fmla="*/ 0 w 451104"/>
                <a:gd name="connsiteY2" fmla="*/ 614961 h 61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104" h="614961">
                  <a:moveTo>
                    <a:pt x="451104" y="29745"/>
                  </a:moveTo>
                  <a:cubicBezTo>
                    <a:pt x="311912" y="-735"/>
                    <a:pt x="172720" y="-31215"/>
                    <a:pt x="97536" y="66321"/>
                  </a:cubicBezTo>
                  <a:cubicBezTo>
                    <a:pt x="22352" y="163857"/>
                    <a:pt x="11176" y="389409"/>
                    <a:pt x="0" y="614961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10388237" y="2218944"/>
              <a:ext cx="426720" cy="182880"/>
            </a:xfrm>
            <a:custGeom>
              <a:avLst/>
              <a:gdLst>
                <a:gd name="connsiteX0" fmla="*/ 0 w 426720"/>
                <a:gd name="connsiteY0" fmla="*/ 182880 h 182880"/>
                <a:gd name="connsiteX1" fmla="*/ 316992 w 426720"/>
                <a:gd name="connsiteY1" fmla="*/ 134112 h 182880"/>
                <a:gd name="connsiteX2" fmla="*/ 426720 w 426720"/>
                <a:gd name="connsiteY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720" h="182880">
                  <a:moveTo>
                    <a:pt x="0" y="182880"/>
                  </a:moveTo>
                  <a:cubicBezTo>
                    <a:pt x="122936" y="173736"/>
                    <a:pt x="245872" y="164592"/>
                    <a:pt x="316992" y="134112"/>
                  </a:cubicBezTo>
                  <a:cubicBezTo>
                    <a:pt x="388112" y="103632"/>
                    <a:pt x="407416" y="51816"/>
                    <a:pt x="426720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10437005" y="2255520"/>
              <a:ext cx="591334" cy="830846"/>
            </a:xfrm>
            <a:custGeom>
              <a:avLst/>
              <a:gdLst>
                <a:gd name="connsiteX0" fmla="*/ 560832 w 591334"/>
                <a:gd name="connsiteY0" fmla="*/ 0 h 830846"/>
                <a:gd name="connsiteX1" fmla="*/ 560832 w 591334"/>
                <a:gd name="connsiteY1" fmla="*/ 670560 h 830846"/>
                <a:gd name="connsiteX2" fmla="*/ 243840 w 591334"/>
                <a:gd name="connsiteY2" fmla="*/ 829056 h 830846"/>
                <a:gd name="connsiteX3" fmla="*/ 0 w 591334"/>
                <a:gd name="connsiteY3" fmla="*/ 609600 h 83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334" h="830846">
                  <a:moveTo>
                    <a:pt x="560832" y="0"/>
                  </a:moveTo>
                  <a:cubicBezTo>
                    <a:pt x="587248" y="266192"/>
                    <a:pt x="613664" y="532384"/>
                    <a:pt x="560832" y="670560"/>
                  </a:cubicBezTo>
                  <a:cubicBezTo>
                    <a:pt x="508000" y="808736"/>
                    <a:pt x="337312" y="839216"/>
                    <a:pt x="243840" y="829056"/>
                  </a:cubicBezTo>
                  <a:cubicBezTo>
                    <a:pt x="150368" y="818896"/>
                    <a:pt x="75184" y="714248"/>
                    <a:pt x="0" y="60960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9643872" y="1414272"/>
              <a:ext cx="926592" cy="817038"/>
            </a:xfrm>
            <a:custGeom>
              <a:avLst/>
              <a:gdLst>
                <a:gd name="connsiteX0" fmla="*/ 926592 w 926592"/>
                <a:gd name="connsiteY0" fmla="*/ 816864 h 817038"/>
                <a:gd name="connsiteX1" fmla="*/ 475488 w 926592"/>
                <a:gd name="connsiteY1" fmla="*/ 682752 h 817038"/>
                <a:gd name="connsiteX2" fmla="*/ 0 w 926592"/>
                <a:gd name="connsiteY2" fmla="*/ 0 h 81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6592" h="817038">
                  <a:moveTo>
                    <a:pt x="926592" y="816864"/>
                  </a:moveTo>
                  <a:cubicBezTo>
                    <a:pt x="778256" y="817880"/>
                    <a:pt x="629920" y="818896"/>
                    <a:pt x="475488" y="682752"/>
                  </a:cubicBezTo>
                  <a:cubicBezTo>
                    <a:pt x="321056" y="546608"/>
                    <a:pt x="160528" y="273304"/>
                    <a:pt x="0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11119104" y="999744"/>
              <a:ext cx="479125" cy="1423442"/>
            </a:xfrm>
            <a:custGeom>
              <a:avLst/>
              <a:gdLst>
                <a:gd name="connsiteX0" fmla="*/ 0 w 479125"/>
                <a:gd name="connsiteY0" fmla="*/ 1219200 h 1423442"/>
                <a:gd name="connsiteX1" fmla="*/ 268224 w 479125"/>
                <a:gd name="connsiteY1" fmla="*/ 1402080 h 1423442"/>
                <a:gd name="connsiteX2" fmla="*/ 451104 w 479125"/>
                <a:gd name="connsiteY2" fmla="*/ 780288 h 1423442"/>
                <a:gd name="connsiteX3" fmla="*/ 475488 w 479125"/>
                <a:gd name="connsiteY3" fmla="*/ 0 h 14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125" h="1423442">
                  <a:moveTo>
                    <a:pt x="0" y="1219200"/>
                  </a:moveTo>
                  <a:cubicBezTo>
                    <a:pt x="96520" y="1347216"/>
                    <a:pt x="193040" y="1475232"/>
                    <a:pt x="268224" y="1402080"/>
                  </a:cubicBezTo>
                  <a:cubicBezTo>
                    <a:pt x="343408" y="1328928"/>
                    <a:pt x="416560" y="1013968"/>
                    <a:pt x="451104" y="780288"/>
                  </a:cubicBezTo>
                  <a:cubicBezTo>
                    <a:pt x="485648" y="546608"/>
                    <a:pt x="480568" y="273304"/>
                    <a:pt x="475488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4442271" y="5712311"/>
            <a:ext cx="3988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One-way </a:t>
            </a:r>
            <a:r>
              <a:rPr lang="en-GB" sz="2400" i="1" dirty="0"/>
              <a:t>conditional</a:t>
            </a:r>
            <a:r>
              <a:rPr lang="en-GB" sz="2400" dirty="0"/>
              <a:t> signalling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54260" y="3267307"/>
            <a:ext cx="456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Necessary and sufficient:</a:t>
            </a:r>
          </a:p>
        </p:txBody>
      </p:sp>
    </p:spTree>
    <p:extLst>
      <p:ext uri="{BB962C8B-B14F-4D97-AF65-F5344CB8AC3E}">
        <p14:creationId xmlns:p14="http://schemas.microsoft.com/office/powerpoint/2010/main" val="220475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36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726117" y="1054113"/>
            <a:ext cx="1450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Example</a:t>
            </a:r>
            <a:endParaRPr lang="en-GB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Abgerundetes Rechteck 17"/>
              <p:cNvSpPr/>
              <p:nvPr/>
            </p:nvSpPr>
            <p:spPr>
              <a:xfrm>
                <a:off x="9412090" y="1751689"/>
                <a:ext cx="707270" cy="102463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8" name="Abgerundetes 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090" y="1751689"/>
                <a:ext cx="707270" cy="1024638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pieren 18"/>
          <p:cNvGrpSpPr/>
          <p:nvPr/>
        </p:nvGrpSpPr>
        <p:grpSpPr>
          <a:xfrm>
            <a:off x="8100118" y="1231760"/>
            <a:ext cx="814318" cy="924093"/>
            <a:chOff x="5273554" y="2736094"/>
            <a:chExt cx="1420311" cy="1532368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5273554" y="2736094"/>
              <a:ext cx="1420311" cy="1532368"/>
              <a:chOff x="9878210" y="2115466"/>
              <a:chExt cx="1420311" cy="1532368"/>
            </a:xfrm>
          </p:grpSpPr>
          <p:grpSp>
            <p:nvGrpSpPr>
              <p:cNvPr id="22" name="Gruppieren 21"/>
              <p:cNvGrpSpPr/>
              <p:nvPr/>
            </p:nvGrpSpPr>
            <p:grpSpPr>
              <a:xfrm>
                <a:off x="9878210" y="2338335"/>
                <a:ext cx="1420311" cy="1234297"/>
                <a:chOff x="2483765" y="973309"/>
                <a:chExt cx="4153259" cy="2430697"/>
              </a:xfrm>
            </p:grpSpPr>
            <p:sp>
              <p:nvSpPr>
                <p:cNvPr id="25" name="Bogen 24"/>
                <p:cNvSpPr/>
                <p:nvPr/>
              </p:nvSpPr>
              <p:spPr>
                <a:xfrm>
                  <a:off x="2483768" y="1470484"/>
                  <a:ext cx="4153256" cy="1933522"/>
                </a:xfrm>
                <a:prstGeom prst="arc">
                  <a:avLst>
                    <a:gd name="adj1" fmla="val 11415321"/>
                    <a:gd name="adj2" fmla="val 21079812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6" name="Bogen 25"/>
                <p:cNvSpPr/>
                <p:nvPr/>
              </p:nvSpPr>
              <p:spPr>
                <a:xfrm>
                  <a:off x="2483765" y="973309"/>
                  <a:ext cx="4153256" cy="2000142"/>
                </a:xfrm>
                <a:prstGeom prst="arc">
                  <a:avLst>
                    <a:gd name="adj1" fmla="val 633946"/>
                    <a:gd name="adj2" fmla="val 10271154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feld 22"/>
                  <p:cNvSpPr txBox="1"/>
                  <p:nvPr/>
                </p:nvSpPr>
                <p:spPr>
                  <a:xfrm>
                    <a:off x="10100264" y="3309280"/>
                    <a:ext cx="164404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23" name="Textfeld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00264" y="3309280"/>
                    <a:ext cx="164404" cy="33855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80000" r="-146667" b="-6176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feld 23"/>
                  <p:cNvSpPr txBox="1"/>
                  <p:nvPr/>
                </p:nvSpPr>
                <p:spPr>
                  <a:xfrm>
                    <a:off x="10053670" y="2115466"/>
                    <a:ext cx="223331" cy="33855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24" name="Textfeld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53670" y="2115466"/>
                    <a:ext cx="223331" cy="33855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52381" r="-71429" b="-6176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hteck 20"/>
                <p:cNvSpPr/>
                <p:nvPr/>
              </p:nvSpPr>
              <p:spPr>
                <a:xfrm>
                  <a:off x="5589234" y="3317024"/>
                  <a:ext cx="672698" cy="612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" name="Rechteck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234" y="3317024"/>
                  <a:ext cx="672698" cy="61244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uppieren 26"/>
          <p:cNvGrpSpPr/>
          <p:nvPr/>
        </p:nvGrpSpPr>
        <p:grpSpPr>
          <a:xfrm>
            <a:off x="10027656" y="772592"/>
            <a:ext cx="814318" cy="979677"/>
            <a:chOff x="5273554" y="2653599"/>
            <a:chExt cx="1420311" cy="1624538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5273554" y="2653599"/>
              <a:ext cx="1420311" cy="1624538"/>
              <a:chOff x="9878210" y="2032971"/>
              <a:chExt cx="1420311" cy="1624538"/>
            </a:xfrm>
          </p:grpSpPr>
          <p:grpSp>
            <p:nvGrpSpPr>
              <p:cNvPr id="30" name="Gruppieren 29"/>
              <p:cNvGrpSpPr/>
              <p:nvPr/>
            </p:nvGrpSpPr>
            <p:grpSpPr>
              <a:xfrm>
                <a:off x="9878210" y="2338335"/>
                <a:ext cx="1420311" cy="1234297"/>
                <a:chOff x="2483765" y="973309"/>
                <a:chExt cx="4153259" cy="2430697"/>
              </a:xfrm>
            </p:grpSpPr>
            <p:sp>
              <p:nvSpPr>
                <p:cNvPr id="33" name="Bogen 32"/>
                <p:cNvSpPr/>
                <p:nvPr/>
              </p:nvSpPr>
              <p:spPr>
                <a:xfrm>
                  <a:off x="2483768" y="1470484"/>
                  <a:ext cx="4153256" cy="1933522"/>
                </a:xfrm>
                <a:prstGeom prst="arc">
                  <a:avLst>
                    <a:gd name="adj1" fmla="val 11415321"/>
                    <a:gd name="adj2" fmla="val 21079812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4" name="Bogen 33"/>
                <p:cNvSpPr/>
                <p:nvPr/>
              </p:nvSpPr>
              <p:spPr>
                <a:xfrm>
                  <a:off x="2483765" y="973309"/>
                  <a:ext cx="4153256" cy="2000142"/>
                </a:xfrm>
                <a:prstGeom prst="arc">
                  <a:avLst>
                    <a:gd name="adj1" fmla="val 633946"/>
                    <a:gd name="adj2" fmla="val 10271154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feld 30"/>
                  <p:cNvSpPr txBox="1"/>
                  <p:nvPr/>
                </p:nvSpPr>
                <p:spPr>
                  <a:xfrm>
                    <a:off x="10817684" y="3318955"/>
                    <a:ext cx="164404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31" name="Textfeld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17684" y="3318955"/>
                    <a:ext cx="164404" cy="33855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00000" r="-162500" b="-7878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feld 31"/>
                  <p:cNvSpPr txBox="1"/>
                  <p:nvPr/>
                </p:nvSpPr>
                <p:spPr>
                  <a:xfrm>
                    <a:off x="10785370" y="2032971"/>
                    <a:ext cx="226024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32" name="Textfeld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85370" y="2032971"/>
                    <a:ext cx="226024" cy="33855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72727" r="-95455" b="-10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hteck 28"/>
                <p:cNvSpPr/>
                <p:nvPr/>
              </p:nvSpPr>
              <p:spPr>
                <a:xfrm>
                  <a:off x="5589234" y="3317024"/>
                  <a:ext cx="690814" cy="6124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Rechteck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234" y="3317024"/>
                  <a:ext cx="690814" cy="61244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feld 35"/>
              <p:cNvSpPr txBox="1"/>
              <p:nvPr/>
            </p:nvSpPr>
            <p:spPr>
              <a:xfrm>
                <a:off x="726117" y="2806744"/>
                <a:ext cx="2204514" cy="1431161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⨁1</m:t>
                          </m:r>
                        </m:e>
                      </m:d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29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9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9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9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2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GB" sz="2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29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9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9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⨁1</m:t>
                          </m:r>
                        </m:e>
                      </m:d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900" dirty="0"/>
              </a:p>
            </p:txBody>
          </p:sp>
        </mc:Choice>
        <mc:Fallback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17" y="2806744"/>
                <a:ext cx="2204514" cy="1431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uppieren 34"/>
          <p:cNvGrpSpPr/>
          <p:nvPr/>
        </p:nvGrpSpPr>
        <p:grpSpPr>
          <a:xfrm>
            <a:off x="8774070" y="2724368"/>
            <a:ext cx="814318" cy="909776"/>
            <a:chOff x="5273554" y="2759835"/>
            <a:chExt cx="1420311" cy="1508627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5273554" y="2759835"/>
              <a:ext cx="1420311" cy="1508627"/>
              <a:chOff x="9878210" y="2139207"/>
              <a:chExt cx="1420311" cy="1508627"/>
            </a:xfrm>
          </p:grpSpPr>
          <p:grpSp>
            <p:nvGrpSpPr>
              <p:cNvPr id="39" name="Gruppieren 38"/>
              <p:cNvGrpSpPr/>
              <p:nvPr/>
            </p:nvGrpSpPr>
            <p:grpSpPr>
              <a:xfrm>
                <a:off x="9878210" y="2338335"/>
                <a:ext cx="1420311" cy="1234297"/>
                <a:chOff x="2483765" y="973309"/>
                <a:chExt cx="4153259" cy="2430697"/>
              </a:xfrm>
            </p:grpSpPr>
            <p:sp>
              <p:nvSpPr>
                <p:cNvPr id="42" name="Bogen 41"/>
                <p:cNvSpPr/>
                <p:nvPr/>
              </p:nvSpPr>
              <p:spPr>
                <a:xfrm>
                  <a:off x="2483768" y="1470484"/>
                  <a:ext cx="4153256" cy="1933522"/>
                </a:xfrm>
                <a:prstGeom prst="arc">
                  <a:avLst>
                    <a:gd name="adj1" fmla="val 11415321"/>
                    <a:gd name="adj2" fmla="val 21079812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3" name="Bogen 42"/>
                <p:cNvSpPr/>
                <p:nvPr/>
              </p:nvSpPr>
              <p:spPr>
                <a:xfrm>
                  <a:off x="2483765" y="973309"/>
                  <a:ext cx="4153256" cy="2000142"/>
                </a:xfrm>
                <a:prstGeom prst="arc">
                  <a:avLst>
                    <a:gd name="adj1" fmla="val 633946"/>
                    <a:gd name="adj2" fmla="val 10271154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feld 39"/>
                  <p:cNvSpPr txBox="1"/>
                  <p:nvPr/>
                </p:nvSpPr>
                <p:spPr>
                  <a:xfrm>
                    <a:off x="10100264" y="3309280"/>
                    <a:ext cx="164404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40" name="Textfeld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00264" y="3309280"/>
                    <a:ext cx="164404" cy="338554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68750" r="-106250" b="-6363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feld 40"/>
                  <p:cNvSpPr txBox="1"/>
                  <p:nvPr/>
                </p:nvSpPr>
                <p:spPr>
                  <a:xfrm>
                    <a:off x="10038513" y="2139207"/>
                    <a:ext cx="205184" cy="33855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41" name="Textfeld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38513" y="2139207"/>
                    <a:ext cx="205184" cy="33855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55000" r="-70000" b="-6363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hteck 37"/>
                <p:cNvSpPr/>
                <p:nvPr/>
              </p:nvSpPr>
              <p:spPr>
                <a:xfrm>
                  <a:off x="5589234" y="3317024"/>
                  <a:ext cx="672474" cy="612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8" name="Rechteck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234" y="3317024"/>
                  <a:ext cx="672474" cy="61244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Freihandform 6"/>
          <p:cNvSpPr/>
          <p:nvPr/>
        </p:nvSpPr>
        <p:spPr>
          <a:xfrm>
            <a:off x="8631936" y="1374321"/>
            <a:ext cx="902208" cy="349316"/>
          </a:xfrm>
          <a:custGeom>
            <a:avLst/>
            <a:gdLst>
              <a:gd name="connsiteX0" fmla="*/ 0 w 902208"/>
              <a:gd name="connsiteY0" fmla="*/ 142052 h 349316"/>
              <a:gd name="connsiteX1" fmla="*/ 341376 w 902208"/>
              <a:gd name="connsiteY1" fmla="*/ 7940 h 349316"/>
              <a:gd name="connsiteX2" fmla="*/ 902208 w 902208"/>
              <a:gd name="connsiteY2" fmla="*/ 349316 h 34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2208" h="349316">
                <a:moveTo>
                  <a:pt x="0" y="142052"/>
                </a:moveTo>
                <a:cubicBezTo>
                  <a:pt x="95504" y="57724"/>
                  <a:pt x="191008" y="-26604"/>
                  <a:pt x="341376" y="7940"/>
                </a:cubicBezTo>
                <a:cubicBezTo>
                  <a:pt x="491744" y="42484"/>
                  <a:pt x="696976" y="195900"/>
                  <a:pt x="902208" y="349316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ihandform 9"/>
          <p:cNvSpPr/>
          <p:nvPr/>
        </p:nvSpPr>
        <p:spPr>
          <a:xfrm>
            <a:off x="9717024" y="1120868"/>
            <a:ext cx="451104" cy="614961"/>
          </a:xfrm>
          <a:custGeom>
            <a:avLst/>
            <a:gdLst>
              <a:gd name="connsiteX0" fmla="*/ 451104 w 451104"/>
              <a:gd name="connsiteY0" fmla="*/ 29745 h 614961"/>
              <a:gd name="connsiteX1" fmla="*/ 97536 w 451104"/>
              <a:gd name="connsiteY1" fmla="*/ 66321 h 614961"/>
              <a:gd name="connsiteX2" fmla="*/ 0 w 451104"/>
              <a:gd name="connsiteY2" fmla="*/ 614961 h 61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104" h="614961">
                <a:moveTo>
                  <a:pt x="451104" y="29745"/>
                </a:moveTo>
                <a:cubicBezTo>
                  <a:pt x="311912" y="-735"/>
                  <a:pt x="172720" y="-31215"/>
                  <a:pt x="97536" y="66321"/>
                </a:cubicBezTo>
                <a:cubicBezTo>
                  <a:pt x="22352" y="163857"/>
                  <a:pt x="11176" y="389409"/>
                  <a:pt x="0" y="614961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ihandform 15"/>
          <p:cNvSpPr/>
          <p:nvPr/>
        </p:nvSpPr>
        <p:spPr>
          <a:xfrm>
            <a:off x="9315341" y="2796533"/>
            <a:ext cx="426720" cy="182880"/>
          </a:xfrm>
          <a:custGeom>
            <a:avLst/>
            <a:gdLst>
              <a:gd name="connsiteX0" fmla="*/ 0 w 426720"/>
              <a:gd name="connsiteY0" fmla="*/ 182880 h 182880"/>
              <a:gd name="connsiteX1" fmla="*/ 316992 w 426720"/>
              <a:gd name="connsiteY1" fmla="*/ 134112 h 182880"/>
              <a:gd name="connsiteX2" fmla="*/ 426720 w 426720"/>
              <a:gd name="connsiteY2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" h="182880">
                <a:moveTo>
                  <a:pt x="0" y="182880"/>
                </a:moveTo>
                <a:cubicBezTo>
                  <a:pt x="122936" y="173736"/>
                  <a:pt x="245872" y="164592"/>
                  <a:pt x="316992" y="134112"/>
                </a:cubicBezTo>
                <a:cubicBezTo>
                  <a:pt x="388112" y="103632"/>
                  <a:pt x="407416" y="51816"/>
                  <a:pt x="426720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ihandform 44"/>
          <p:cNvSpPr/>
          <p:nvPr/>
        </p:nvSpPr>
        <p:spPr>
          <a:xfrm>
            <a:off x="9364109" y="2833109"/>
            <a:ext cx="591334" cy="830846"/>
          </a:xfrm>
          <a:custGeom>
            <a:avLst/>
            <a:gdLst>
              <a:gd name="connsiteX0" fmla="*/ 560832 w 591334"/>
              <a:gd name="connsiteY0" fmla="*/ 0 h 830846"/>
              <a:gd name="connsiteX1" fmla="*/ 560832 w 591334"/>
              <a:gd name="connsiteY1" fmla="*/ 670560 h 830846"/>
              <a:gd name="connsiteX2" fmla="*/ 243840 w 591334"/>
              <a:gd name="connsiteY2" fmla="*/ 829056 h 830846"/>
              <a:gd name="connsiteX3" fmla="*/ 0 w 591334"/>
              <a:gd name="connsiteY3" fmla="*/ 609600 h 83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334" h="830846">
                <a:moveTo>
                  <a:pt x="560832" y="0"/>
                </a:moveTo>
                <a:cubicBezTo>
                  <a:pt x="587248" y="266192"/>
                  <a:pt x="613664" y="532384"/>
                  <a:pt x="560832" y="670560"/>
                </a:cubicBezTo>
                <a:cubicBezTo>
                  <a:pt x="508000" y="808736"/>
                  <a:pt x="337312" y="839216"/>
                  <a:pt x="243840" y="829056"/>
                </a:cubicBezTo>
                <a:cubicBezTo>
                  <a:pt x="150368" y="818896"/>
                  <a:pt x="75184" y="714248"/>
                  <a:pt x="0" y="60960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ihandform 46"/>
          <p:cNvSpPr/>
          <p:nvPr/>
        </p:nvSpPr>
        <p:spPr>
          <a:xfrm>
            <a:off x="8570976" y="1991861"/>
            <a:ext cx="926592" cy="817038"/>
          </a:xfrm>
          <a:custGeom>
            <a:avLst/>
            <a:gdLst>
              <a:gd name="connsiteX0" fmla="*/ 926592 w 926592"/>
              <a:gd name="connsiteY0" fmla="*/ 816864 h 817038"/>
              <a:gd name="connsiteX1" fmla="*/ 475488 w 926592"/>
              <a:gd name="connsiteY1" fmla="*/ 682752 h 817038"/>
              <a:gd name="connsiteX2" fmla="*/ 0 w 926592"/>
              <a:gd name="connsiteY2" fmla="*/ 0 h 81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6592" h="817038">
                <a:moveTo>
                  <a:pt x="926592" y="816864"/>
                </a:moveTo>
                <a:cubicBezTo>
                  <a:pt x="778256" y="817880"/>
                  <a:pt x="629920" y="818896"/>
                  <a:pt x="475488" y="682752"/>
                </a:cubicBezTo>
                <a:cubicBezTo>
                  <a:pt x="321056" y="546608"/>
                  <a:pt x="160528" y="273304"/>
                  <a:pt x="0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ihandform 47"/>
          <p:cNvSpPr/>
          <p:nvPr/>
        </p:nvSpPr>
        <p:spPr>
          <a:xfrm>
            <a:off x="10046208" y="1577333"/>
            <a:ext cx="479125" cy="1423442"/>
          </a:xfrm>
          <a:custGeom>
            <a:avLst/>
            <a:gdLst>
              <a:gd name="connsiteX0" fmla="*/ 0 w 479125"/>
              <a:gd name="connsiteY0" fmla="*/ 1219200 h 1423442"/>
              <a:gd name="connsiteX1" fmla="*/ 268224 w 479125"/>
              <a:gd name="connsiteY1" fmla="*/ 1402080 h 1423442"/>
              <a:gd name="connsiteX2" fmla="*/ 451104 w 479125"/>
              <a:gd name="connsiteY2" fmla="*/ 780288 h 1423442"/>
              <a:gd name="connsiteX3" fmla="*/ 475488 w 479125"/>
              <a:gd name="connsiteY3" fmla="*/ 0 h 142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125" h="1423442">
                <a:moveTo>
                  <a:pt x="0" y="1219200"/>
                </a:moveTo>
                <a:cubicBezTo>
                  <a:pt x="96520" y="1347216"/>
                  <a:pt x="193040" y="1475232"/>
                  <a:pt x="268224" y="1402080"/>
                </a:cubicBezTo>
                <a:cubicBezTo>
                  <a:pt x="343408" y="1328928"/>
                  <a:pt x="416560" y="1013968"/>
                  <a:pt x="451104" y="780288"/>
                </a:cubicBezTo>
                <a:cubicBezTo>
                  <a:pt x="485648" y="546608"/>
                  <a:pt x="480568" y="273304"/>
                  <a:pt x="475488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uppieren 13"/>
          <p:cNvGrpSpPr/>
          <p:nvPr/>
        </p:nvGrpSpPr>
        <p:grpSpPr>
          <a:xfrm>
            <a:off x="3871186" y="4237905"/>
            <a:ext cx="933332" cy="1348483"/>
            <a:chOff x="1828374" y="4256051"/>
            <a:chExt cx="933332" cy="13484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feld 2"/>
                <p:cNvSpPr txBox="1"/>
                <p:nvPr/>
              </p:nvSpPr>
              <p:spPr>
                <a:xfrm>
                  <a:off x="1931351" y="4256051"/>
                  <a:ext cx="727379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3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1351" y="4256051"/>
                  <a:ext cx="727379" cy="33855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4167" r="-7500" b="-53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feld 43"/>
                <p:cNvSpPr txBox="1"/>
                <p:nvPr/>
              </p:nvSpPr>
              <p:spPr>
                <a:xfrm>
                  <a:off x="1828374" y="4835093"/>
                  <a:ext cx="93333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sz="2200" b="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44" name="Textfeld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374" y="4835093"/>
                  <a:ext cx="933332" cy="76944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64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Gerade Verbindung mit Pfeil 7"/>
            <p:cNvCxnSpPr>
              <a:stCxn id="3" idx="2"/>
              <a:endCxn id="44" idx="0"/>
            </p:cNvCxnSpPr>
            <p:nvPr/>
          </p:nvCxnSpPr>
          <p:spPr>
            <a:xfrm flipH="1">
              <a:off x="2295040" y="4594605"/>
              <a:ext cx="1" cy="2404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feld 48"/>
              <p:cNvSpPr txBox="1"/>
              <p:nvPr/>
            </p:nvSpPr>
            <p:spPr>
              <a:xfrm>
                <a:off x="6452145" y="5667501"/>
                <a:ext cx="87075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⇝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145" y="5667501"/>
                <a:ext cx="870751" cy="338554"/>
              </a:xfrm>
              <a:prstGeom prst="rect">
                <a:avLst/>
              </a:prstGeom>
              <a:blipFill>
                <a:blip r:embed="rId15"/>
                <a:stretch>
                  <a:fillRect l="-6993" r="-6993" b="-72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uppieren 52"/>
          <p:cNvGrpSpPr/>
          <p:nvPr/>
        </p:nvGrpSpPr>
        <p:grpSpPr>
          <a:xfrm>
            <a:off x="6452145" y="5969913"/>
            <a:ext cx="870751" cy="338554"/>
            <a:chOff x="4742822" y="3903784"/>
            <a:chExt cx="870751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/>
                <p:cNvSpPr txBox="1"/>
                <p:nvPr/>
              </p:nvSpPr>
              <p:spPr>
                <a:xfrm>
                  <a:off x="4742822" y="3903784"/>
                  <a:ext cx="870751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2822" y="3903784"/>
                  <a:ext cx="870751" cy="33855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6993" r="-5594" b="-53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Gerader Verbinder 49"/>
            <p:cNvCxnSpPr/>
            <p:nvPr/>
          </p:nvCxnSpPr>
          <p:spPr>
            <a:xfrm flipH="1">
              <a:off x="5055145" y="4005234"/>
              <a:ext cx="185895" cy="13565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/>
        </p:nvGrpSpPr>
        <p:grpSpPr>
          <a:xfrm>
            <a:off x="6387925" y="4249752"/>
            <a:ext cx="1445589" cy="1361566"/>
            <a:chOff x="1828374" y="4273746"/>
            <a:chExt cx="1445589" cy="13615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feld 54"/>
                <p:cNvSpPr txBox="1"/>
                <p:nvPr/>
              </p:nvSpPr>
              <p:spPr>
                <a:xfrm>
                  <a:off x="2041930" y="4273746"/>
                  <a:ext cx="572080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200" dirty="0"/>
                    <a:t>1</a:t>
                  </a:r>
                </a:p>
              </p:txBody>
            </p:sp>
          </mc:Choice>
          <mc:Fallback xmlns="">
            <p:sp>
              <p:nvSpPr>
                <p:cNvPr id="55" name="Textfeld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1930" y="4273746"/>
                  <a:ext cx="572080" cy="33855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11702" t="-25000" r="-28723" b="-482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feld 55"/>
                <p:cNvSpPr txBox="1"/>
                <p:nvPr/>
              </p:nvSpPr>
              <p:spPr>
                <a:xfrm>
                  <a:off x="1828374" y="4835093"/>
                  <a:ext cx="1445589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⨁1</m:t>
                        </m:r>
                      </m:oMath>
                    </m:oMathPara>
                  </a14:m>
                  <a:endParaRPr lang="en-GB" sz="2200" b="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56" name="Textfeld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374" y="4835093"/>
                  <a:ext cx="1445589" cy="80021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4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Gerade Verbindung mit Pfeil 56"/>
            <p:cNvCxnSpPr>
              <a:stCxn id="55" idx="2"/>
            </p:cNvCxnSpPr>
            <p:nvPr/>
          </p:nvCxnSpPr>
          <p:spPr>
            <a:xfrm>
              <a:off x="2327970" y="4612300"/>
              <a:ext cx="1" cy="234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feld 57"/>
              <p:cNvSpPr txBox="1"/>
              <p:nvPr/>
            </p:nvSpPr>
            <p:spPr>
              <a:xfrm>
                <a:off x="3871186" y="5681657"/>
                <a:ext cx="87075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⇝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186" y="5681657"/>
                <a:ext cx="870751" cy="338554"/>
              </a:xfrm>
              <a:prstGeom prst="rect">
                <a:avLst/>
              </a:prstGeom>
              <a:blipFill>
                <a:blip r:embed="rId19"/>
                <a:stretch>
                  <a:fillRect l="-6993" r="-5594" b="-53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uppieren 58"/>
          <p:cNvGrpSpPr/>
          <p:nvPr/>
        </p:nvGrpSpPr>
        <p:grpSpPr>
          <a:xfrm>
            <a:off x="3871186" y="6006055"/>
            <a:ext cx="870751" cy="338554"/>
            <a:chOff x="4742822" y="3903784"/>
            <a:chExt cx="870751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feld 59"/>
                <p:cNvSpPr txBox="1"/>
                <p:nvPr/>
              </p:nvSpPr>
              <p:spPr>
                <a:xfrm>
                  <a:off x="4742822" y="3903784"/>
                  <a:ext cx="870751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60" name="Textfeld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2822" y="3903784"/>
                  <a:ext cx="870751" cy="338554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6993" r="-6993" b="-53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Gerader Verbinder 60"/>
            <p:cNvCxnSpPr/>
            <p:nvPr/>
          </p:nvCxnSpPr>
          <p:spPr>
            <a:xfrm flipH="1">
              <a:off x="5085249" y="4005234"/>
              <a:ext cx="185895" cy="13565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7598F5-A7C3-4B23-A4E7-0F0D0BDD78B3}"/>
                  </a:ext>
                </a:extLst>
              </p:cNvPr>
              <p:cNvSpPr txBox="1"/>
              <p:nvPr/>
            </p:nvSpPr>
            <p:spPr>
              <a:xfrm>
                <a:off x="617058" y="1839859"/>
                <a:ext cx="2422631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9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900" b="0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AU" sz="29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AU" sz="2900" b="0" i="1" smtClean="0">
                          <a:latin typeface="Cambria Math" panose="02040503050406030204" pitchFamily="18" charset="0"/>
                        </a:rPr>
                        <m:t>=0, 1</m:t>
                      </m:r>
                    </m:oMath>
                  </m:oMathPara>
                </a14:m>
                <a:endParaRPr lang="en-AU" sz="29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7598F5-A7C3-4B23-A4E7-0F0D0BDD7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58" y="1839859"/>
                <a:ext cx="2422631" cy="53860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1AC1C96-1845-4A96-BC42-43AAF99A9FC8}"/>
              </a:ext>
            </a:extLst>
          </p:cNvPr>
          <p:cNvSpPr txBox="1"/>
          <p:nvPr/>
        </p:nvSpPr>
        <p:spPr>
          <a:xfrm>
            <a:off x="8865978" y="4718765"/>
            <a:ext cx="28388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900" dirty="0">
                <a:solidFill>
                  <a:srgbClr val="002060"/>
                </a:solidFill>
              </a:rPr>
              <a:t>Incompatible with causal order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BD50F48-4D09-459E-8E5F-8DDC4887EA0A}"/>
              </a:ext>
            </a:extLst>
          </p:cNvPr>
          <p:cNvSpPr txBox="1"/>
          <p:nvPr/>
        </p:nvSpPr>
        <p:spPr>
          <a:xfrm>
            <a:off x="0" y="6355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Three regions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88065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9" grpId="0"/>
      <p:bldP spid="58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Abgerundetes Rechteck 17"/>
              <p:cNvSpPr/>
              <p:nvPr/>
            </p:nvSpPr>
            <p:spPr>
              <a:xfrm>
                <a:off x="9412090" y="1751689"/>
                <a:ext cx="707270" cy="102463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8" name="Abgerundetes 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090" y="1751689"/>
                <a:ext cx="707270" cy="1024638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pieren 18"/>
          <p:cNvGrpSpPr/>
          <p:nvPr/>
        </p:nvGrpSpPr>
        <p:grpSpPr>
          <a:xfrm>
            <a:off x="8100118" y="1231760"/>
            <a:ext cx="814318" cy="924093"/>
            <a:chOff x="5273554" y="2736094"/>
            <a:chExt cx="1420311" cy="1532368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5273554" y="2736094"/>
              <a:ext cx="1420311" cy="1532368"/>
              <a:chOff x="9878210" y="2115466"/>
              <a:chExt cx="1420311" cy="1532368"/>
            </a:xfrm>
          </p:grpSpPr>
          <p:grpSp>
            <p:nvGrpSpPr>
              <p:cNvPr id="22" name="Gruppieren 21"/>
              <p:cNvGrpSpPr/>
              <p:nvPr/>
            </p:nvGrpSpPr>
            <p:grpSpPr>
              <a:xfrm>
                <a:off x="9878210" y="2338335"/>
                <a:ext cx="1420311" cy="1234297"/>
                <a:chOff x="2483765" y="973309"/>
                <a:chExt cx="4153259" cy="2430697"/>
              </a:xfrm>
            </p:grpSpPr>
            <p:sp>
              <p:nvSpPr>
                <p:cNvPr id="25" name="Bogen 24"/>
                <p:cNvSpPr/>
                <p:nvPr/>
              </p:nvSpPr>
              <p:spPr>
                <a:xfrm>
                  <a:off x="2483768" y="1470484"/>
                  <a:ext cx="4153256" cy="1933522"/>
                </a:xfrm>
                <a:prstGeom prst="arc">
                  <a:avLst>
                    <a:gd name="adj1" fmla="val 11415321"/>
                    <a:gd name="adj2" fmla="val 21079812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6" name="Bogen 25"/>
                <p:cNvSpPr/>
                <p:nvPr/>
              </p:nvSpPr>
              <p:spPr>
                <a:xfrm>
                  <a:off x="2483765" y="973309"/>
                  <a:ext cx="4153256" cy="2000142"/>
                </a:xfrm>
                <a:prstGeom prst="arc">
                  <a:avLst>
                    <a:gd name="adj1" fmla="val 633946"/>
                    <a:gd name="adj2" fmla="val 10271154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feld 22"/>
                  <p:cNvSpPr txBox="1"/>
                  <p:nvPr/>
                </p:nvSpPr>
                <p:spPr>
                  <a:xfrm>
                    <a:off x="10100264" y="3309280"/>
                    <a:ext cx="164404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23" name="Textfeld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00264" y="3309280"/>
                    <a:ext cx="164404" cy="33855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80000" r="-146667" b="-6176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feld 23"/>
                  <p:cNvSpPr txBox="1"/>
                  <p:nvPr/>
                </p:nvSpPr>
                <p:spPr>
                  <a:xfrm>
                    <a:off x="10053670" y="2115466"/>
                    <a:ext cx="223331" cy="33855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24" name="Textfeld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53670" y="2115466"/>
                    <a:ext cx="223331" cy="33855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52381" r="-71429" b="-6176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hteck 20"/>
                <p:cNvSpPr/>
                <p:nvPr/>
              </p:nvSpPr>
              <p:spPr>
                <a:xfrm>
                  <a:off x="5589234" y="3317024"/>
                  <a:ext cx="672698" cy="612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" name="Rechteck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234" y="3317024"/>
                  <a:ext cx="672698" cy="61244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uppieren 26"/>
          <p:cNvGrpSpPr/>
          <p:nvPr/>
        </p:nvGrpSpPr>
        <p:grpSpPr>
          <a:xfrm>
            <a:off x="10027656" y="772592"/>
            <a:ext cx="814318" cy="979677"/>
            <a:chOff x="5273554" y="2653599"/>
            <a:chExt cx="1420311" cy="1624538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5273554" y="2653599"/>
              <a:ext cx="1420311" cy="1624538"/>
              <a:chOff x="9878210" y="2032971"/>
              <a:chExt cx="1420311" cy="1624538"/>
            </a:xfrm>
          </p:grpSpPr>
          <p:grpSp>
            <p:nvGrpSpPr>
              <p:cNvPr id="30" name="Gruppieren 29"/>
              <p:cNvGrpSpPr/>
              <p:nvPr/>
            </p:nvGrpSpPr>
            <p:grpSpPr>
              <a:xfrm>
                <a:off x="9878210" y="2338335"/>
                <a:ext cx="1420311" cy="1234297"/>
                <a:chOff x="2483765" y="973309"/>
                <a:chExt cx="4153259" cy="2430697"/>
              </a:xfrm>
            </p:grpSpPr>
            <p:sp>
              <p:nvSpPr>
                <p:cNvPr id="33" name="Bogen 32"/>
                <p:cNvSpPr/>
                <p:nvPr/>
              </p:nvSpPr>
              <p:spPr>
                <a:xfrm>
                  <a:off x="2483768" y="1470484"/>
                  <a:ext cx="4153256" cy="1933522"/>
                </a:xfrm>
                <a:prstGeom prst="arc">
                  <a:avLst>
                    <a:gd name="adj1" fmla="val 11415321"/>
                    <a:gd name="adj2" fmla="val 21079812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4" name="Bogen 33"/>
                <p:cNvSpPr/>
                <p:nvPr/>
              </p:nvSpPr>
              <p:spPr>
                <a:xfrm>
                  <a:off x="2483765" y="973309"/>
                  <a:ext cx="4153256" cy="2000142"/>
                </a:xfrm>
                <a:prstGeom prst="arc">
                  <a:avLst>
                    <a:gd name="adj1" fmla="val 633946"/>
                    <a:gd name="adj2" fmla="val 10271154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feld 30"/>
                  <p:cNvSpPr txBox="1"/>
                  <p:nvPr/>
                </p:nvSpPr>
                <p:spPr>
                  <a:xfrm>
                    <a:off x="10817684" y="3318955"/>
                    <a:ext cx="164404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31" name="Textfeld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17684" y="3318955"/>
                    <a:ext cx="164404" cy="33855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00000" r="-162500" b="-7878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feld 31"/>
                  <p:cNvSpPr txBox="1"/>
                  <p:nvPr/>
                </p:nvSpPr>
                <p:spPr>
                  <a:xfrm>
                    <a:off x="10785370" y="2032971"/>
                    <a:ext cx="226024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32" name="Textfeld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85370" y="2032971"/>
                    <a:ext cx="226024" cy="33855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72727" r="-95455" b="-10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hteck 28"/>
                <p:cNvSpPr/>
                <p:nvPr/>
              </p:nvSpPr>
              <p:spPr>
                <a:xfrm>
                  <a:off x="5589234" y="3317024"/>
                  <a:ext cx="690814" cy="6124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Rechteck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234" y="3317024"/>
                  <a:ext cx="690814" cy="61244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726117" y="2053770"/>
                <a:ext cx="2204514" cy="1431161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⨁1</m:t>
                          </m:r>
                        </m:e>
                      </m:d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29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9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9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9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2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GB" sz="2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29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9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9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⨁1</m:t>
                          </m:r>
                        </m:e>
                      </m:d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900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17" y="2053770"/>
                <a:ext cx="2204514" cy="14311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uppieren 34"/>
          <p:cNvGrpSpPr/>
          <p:nvPr/>
        </p:nvGrpSpPr>
        <p:grpSpPr>
          <a:xfrm>
            <a:off x="8774070" y="2724368"/>
            <a:ext cx="814318" cy="909776"/>
            <a:chOff x="5273554" y="2759835"/>
            <a:chExt cx="1420311" cy="1508627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5273554" y="2759835"/>
              <a:ext cx="1420311" cy="1508627"/>
              <a:chOff x="9878210" y="2139207"/>
              <a:chExt cx="1420311" cy="1508627"/>
            </a:xfrm>
          </p:grpSpPr>
          <p:grpSp>
            <p:nvGrpSpPr>
              <p:cNvPr id="39" name="Gruppieren 38"/>
              <p:cNvGrpSpPr/>
              <p:nvPr/>
            </p:nvGrpSpPr>
            <p:grpSpPr>
              <a:xfrm>
                <a:off x="9878210" y="2338335"/>
                <a:ext cx="1420311" cy="1234297"/>
                <a:chOff x="2483765" y="973309"/>
                <a:chExt cx="4153259" cy="2430697"/>
              </a:xfrm>
            </p:grpSpPr>
            <p:sp>
              <p:nvSpPr>
                <p:cNvPr id="42" name="Bogen 41"/>
                <p:cNvSpPr/>
                <p:nvPr/>
              </p:nvSpPr>
              <p:spPr>
                <a:xfrm>
                  <a:off x="2483768" y="1470484"/>
                  <a:ext cx="4153256" cy="1933522"/>
                </a:xfrm>
                <a:prstGeom prst="arc">
                  <a:avLst>
                    <a:gd name="adj1" fmla="val 11415321"/>
                    <a:gd name="adj2" fmla="val 21079812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3" name="Bogen 42"/>
                <p:cNvSpPr/>
                <p:nvPr/>
              </p:nvSpPr>
              <p:spPr>
                <a:xfrm>
                  <a:off x="2483765" y="973309"/>
                  <a:ext cx="4153256" cy="2000142"/>
                </a:xfrm>
                <a:prstGeom prst="arc">
                  <a:avLst>
                    <a:gd name="adj1" fmla="val 633946"/>
                    <a:gd name="adj2" fmla="val 10271154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feld 39"/>
                  <p:cNvSpPr txBox="1"/>
                  <p:nvPr/>
                </p:nvSpPr>
                <p:spPr>
                  <a:xfrm>
                    <a:off x="10100264" y="3309280"/>
                    <a:ext cx="164404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40" name="Textfeld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00264" y="3309280"/>
                    <a:ext cx="164404" cy="338554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68750" r="-106250" b="-6363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feld 40"/>
                  <p:cNvSpPr txBox="1"/>
                  <p:nvPr/>
                </p:nvSpPr>
                <p:spPr>
                  <a:xfrm>
                    <a:off x="10038513" y="2139207"/>
                    <a:ext cx="205184" cy="33855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41" name="Textfeld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38513" y="2139207"/>
                    <a:ext cx="205184" cy="33855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55000" r="-70000" b="-6363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hteck 37"/>
                <p:cNvSpPr/>
                <p:nvPr/>
              </p:nvSpPr>
              <p:spPr>
                <a:xfrm>
                  <a:off x="5589234" y="3317024"/>
                  <a:ext cx="672474" cy="612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8" name="Rechteck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234" y="3317024"/>
                  <a:ext cx="672474" cy="61244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Freihandform 6"/>
          <p:cNvSpPr/>
          <p:nvPr/>
        </p:nvSpPr>
        <p:spPr>
          <a:xfrm>
            <a:off x="8631936" y="1374321"/>
            <a:ext cx="902208" cy="349316"/>
          </a:xfrm>
          <a:custGeom>
            <a:avLst/>
            <a:gdLst>
              <a:gd name="connsiteX0" fmla="*/ 0 w 902208"/>
              <a:gd name="connsiteY0" fmla="*/ 142052 h 349316"/>
              <a:gd name="connsiteX1" fmla="*/ 341376 w 902208"/>
              <a:gd name="connsiteY1" fmla="*/ 7940 h 349316"/>
              <a:gd name="connsiteX2" fmla="*/ 902208 w 902208"/>
              <a:gd name="connsiteY2" fmla="*/ 349316 h 34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2208" h="349316">
                <a:moveTo>
                  <a:pt x="0" y="142052"/>
                </a:moveTo>
                <a:cubicBezTo>
                  <a:pt x="95504" y="57724"/>
                  <a:pt x="191008" y="-26604"/>
                  <a:pt x="341376" y="7940"/>
                </a:cubicBezTo>
                <a:cubicBezTo>
                  <a:pt x="491744" y="42484"/>
                  <a:pt x="696976" y="195900"/>
                  <a:pt x="902208" y="349316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ihandform 9"/>
          <p:cNvSpPr/>
          <p:nvPr/>
        </p:nvSpPr>
        <p:spPr>
          <a:xfrm>
            <a:off x="9717024" y="1120868"/>
            <a:ext cx="451104" cy="614961"/>
          </a:xfrm>
          <a:custGeom>
            <a:avLst/>
            <a:gdLst>
              <a:gd name="connsiteX0" fmla="*/ 451104 w 451104"/>
              <a:gd name="connsiteY0" fmla="*/ 29745 h 614961"/>
              <a:gd name="connsiteX1" fmla="*/ 97536 w 451104"/>
              <a:gd name="connsiteY1" fmla="*/ 66321 h 614961"/>
              <a:gd name="connsiteX2" fmla="*/ 0 w 451104"/>
              <a:gd name="connsiteY2" fmla="*/ 614961 h 61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104" h="614961">
                <a:moveTo>
                  <a:pt x="451104" y="29745"/>
                </a:moveTo>
                <a:cubicBezTo>
                  <a:pt x="311912" y="-735"/>
                  <a:pt x="172720" y="-31215"/>
                  <a:pt x="97536" y="66321"/>
                </a:cubicBezTo>
                <a:cubicBezTo>
                  <a:pt x="22352" y="163857"/>
                  <a:pt x="11176" y="389409"/>
                  <a:pt x="0" y="614961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ihandform 15"/>
          <p:cNvSpPr/>
          <p:nvPr/>
        </p:nvSpPr>
        <p:spPr>
          <a:xfrm>
            <a:off x="9315341" y="2796533"/>
            <a:ext cx="426720" cy="182880"/>
          </a:xfrm>
          <a:custGeom>
            <a:avLst/>
            <a:gdLst>
              <a:gd name="connsiteX0" fmla="*/ 0 w 426720"/>
              <a:gd name="connsiteY0" fmla="*/ 182880 h 182880"/>
              <a:gd name="connsiteX1" fmla="*/ 316992 w 426720"/>
              <a:gd name="connsiteY1" fmla="*/ 134112 h 182880"/>
              <a:gd name="connsiteX2" fmla="*/ 426720 w 426720"/>
              <a:gd name="connsiteY2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" h="182880">
                <a:moveTo>
                  <a:pt x="0" y="182880"/>
                </a:moveTo>
                <a:cubicBezTo>
                  <a:pt x="122936" y="173736"/>
                  <a:pt x="245872" y="164592"/>
                  <a:pt x="316992" y="134112"/>
                </a:cubicBezTo>
                <a:cubicBezTo>
                  <a:pt x="388112" y="103632"/>
                  <a:pt x="407416" y="51816"/>
                  <a:pt x="426720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ihandform 44"/>
          <p:cNvSpPr/>
          <p:nvPr/>
        </p:nvSpPr>
        <p:spPr>
          <a:xfrm>
            <a:off x="9364109" y="2833109"/>
            <a:ext cx="591334" cy="830846"/>
          </a:xfrm>
          <a:custGeom>
            <a:avLst/>
            <a:gdLst>
              <a:gd name="connsiteX0" fmla="*/ 560832 w 591334"/>
              <a:gd name="connsiteY0" fmla="*/ 0 h 830846"/>
              <a:gd name="connsiteX1" fmla="*/ 560832 w 591334"/>
              <a:gd name="connsiteY1" fmla="*/ 670560 h 830846"/>
              <a:gd name="connsiteX2" fmla="*/ 243840 w 591334"/>
              <a:gd name="connsiteY2" fmla="*/ 829056 h 830846"/>
              <a:gd name="connsiteX3" fmla="*/ 0 w 591334"/>
              <a:gd name="connsiteY3" fmla="*/ 609600 h 83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334" h="830846">
                <a:moveTo>
                  <a:pt x="560832" y="0"/>
                </a:moveTo>
                <a:cubicBezTo>
                  <a:pt x="587248" y="266192"/>
                  <a:pt x="613664" y="532384"/>
                  <a:pt x="560832" y="670560"/>
                </a:cubicBezTo>
                <a:cubicBezTo>
                  <a:pt x="508000" y="808736"/>
                  <a:pt x="337312" y="839216"/>
                  <a:pt x="243840" y="829056"/>
                </a:cubicBezTo>
                <a:cubicBezTo>
                  <a:pt x="150368" y="818896"/>
                  <a:pt x="75184" y="714248"/>
                  <a:pt x="0" y="60960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ihandform 46"/>
          <p:cNvSpPr/>
          <p:nvPr/>
        </p:nvSpPr>
        <p:spPr>
          <a:xfrm>
            <a:off x="8570976" y="1991861"/>
            <a:ext cx="926592" cy="817038"/>
          </a:xfrm>
          <a:custGeom>
            <a:avLst/>
            <a:gdLst>
              <a:gd name="connsiteX0" fmla="*/ 926592 w 926592"/>
              <a:gd name="connsiteY0" fmla="*/ 816864 h 817038"/>
              <a:gd name="connsiteX1" fmla="*/ 475488 w 926592"/>
              <a:gd name="connsiteY1" fmla="*/ 682752 h 817038"/>
              <a:gd name="connsiteX2" fmla="*/ 0 w 926592"/>
              <a:gd name="connsiteY2" fmla="*/ 0 h 81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6592" h="817038">
                <a:moveTo>
                  <a:pt x="926592" y="816864"/>
                </a:moveTo>
                <a:cubicBezTo>
                  <a:pt x="778256" y="817880"/>
                  <a:pt x="629920" y="818896"/>
                  <a:pt x="475488" y="682752"/>
                </a:cubicBezTo>
                <a:cubicBezTo>
                  <a:pt x="321056" y="546608"/>
                  <a:pt x="160528" y="273304"/>
                  <a:pt x="0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ihandform 47"/>
          <p:cNvSpPr/>
          <p:nvPr/>
        </p:nvSpPr>
        <p:spPr>
          <a:xfrm>
            <a:off x="10046208" y="1577333"/>
            <a:ext cx="479125" cy="1423442"/>
          </a:xfrm>
          <a:custGeom>
            <a:avLst/>
            <a:gdLst>
              <a:gd name="connsiteX0" fmla="*/ 0 w 479125"/>
              <a:gd name="connsiteY0" fmla="*/ 1219200 h 1423442"/>
              <a:gd name="connsiteX1" fmla="*/ 268224 w 479125"/>
              <a:gd name="connsiteY1" fmla="*/ 1402080 h 1423442"/>
              <a:gd name="connsiteX2" fmla="*/ 451104 w 479125"/>
              <a:gd name="connsiteY2" fmla="*/ 780288 h 1423442"/>
              <a:gd name="connsiteX3" fmla="*/ 475488 w 479125"/>
              <a:gd name="connsiteY3" fmla="*/ 0 h 142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125" h="1423442">
                <a:moveTo>
                  <a:pt x="0" y="1219200"/>
                </a:moveTo>
                <a:cubicBezTo>
                  <a:pt x="96520" y="1347216"/>
                  <a:pt x="193040" y="1475232"/>
                  <a:pt x="268224" y="1402080"/>
                </a:cubicBezTo>
                <a:cubicBezTo>
                  <a:pt x="343408" y="1328928"/>
                  <a:pt x="416560" y="1013968"/>
                  <a:pt x="451104" y="780288"/>
                </a:cubicBezTo>
                <a:cubicBezTo>
                  <a:pt x="485648" y="546608"/>
                  <a:pt x="480568" y="273304"/>
                  <a:pt x="475488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feld 2"/>
          <p:cNvSpPr txBox="1"/>
          <p:nvPr/>
        </p:nvSpPr>
        <p:spPr>
          <a:xfrm>
            <a:off x="388660" y="3675663"/>
            <a:ext cx="51004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Compatible with </a:t>
            </a:r>
            <a:r>
              <a:rPr lang="en-GB" sz="2200" i="1" dirty="0"/>
              <a:t>arbitrary</a:t>
            </a:r>
            <a:r>
              <a:rPr lang="en-GB" sz="2200" dirty="0"/>
              <a:t> local operations.</a:t>
            </a:r>
            <a:br>
              <a:rPr lang="en-GB" sz="2200" dirty="0"/>
            </a:br>
            <a:r>
              <a:rPr lang="en-GB" sz="2200" dirty="0"/>
              <a:t>Operations determine unique solution.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88660" y="4719230"/>
                <a:ext cx="820930" cy="1107996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60" y="4719230"/>
                <a:ext cx="820930" cy="1107996"/>
              </a:xfrm>
              <a:prstGeom prst="rect">
                <a:avLst/>
              </a:prstGeom>
              <a:blipFill rotWithShape="0">
                <a:blip r:embed="rId13"/>
                <a:stretch>
                  <a:fillRect l="-8088" r="-735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1493838" y="5094928"/>
                <a:ext cx="5100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838" y="5094928"/>
                <a:ext cx="510075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eschweifte Klammer rechts 5"/>
          <p:cNvSpPr/>
          <p:nvPr/>
        </p:nvSpPr>
        <p:spPr>
          <a:xfrm>
            <a:off x="1290439" y="4768164"/>
            <a:ext cx="154958" cy="1056212"/>
          </a:xfrm>
          <a:prstGeom prst="rightBrace">
            <a:avLst>
              <a:gd name="adj1" fmla="val 4237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2003913" y="4696105"/>
                <a:ext cx="185012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⨁1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⨁1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913" y="4696105"/>
                <a:ext cx="1850122" cy="1200329"/>
              </a:xfrm>
              <a:prstGeom prst="rect">
                <a:avLst/>
              </a:prstGeom>
              <a:blipFill rotWithShape="0">
                <a:blip r:embed="rId15"/>
                <a:stretch>
                  <a:fillRect l="-990" b="-1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4146391" y="5079963"/>
                <a:ext cx="33149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⨁1</m:t>
                          </m:r>
                        </m:e>
                      </m:d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⨁1</m:t>
                          </m:r>
                        </m:e>
                      </m:d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b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391" y="5079963"/>
                <a:ext cx="3314946" cy="461665"/>
              </a:xfrm>
              <a:prstGeom prst="rect">
                <a:avLst/>
              </a:prstGeom>
              <a:blipFill rotWithShape="0">
                <a:blip r:embed="rId1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4970994" y="5704235"/>
                <a:ext cx="10559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994" y="5704235"/>
                <a:ext cx="1055914" cy="830997"/>
              </a:xfrm>
              <a:prstGeom prst="rect">
                <a:avLst/>
              </a:prstGeom>
              <a:blipFill rotWithShape="0">
                <a:blip r:embed="rId17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/>
              <p:cNvSpPr txBox="1"/>
              <p:nvPr/>
            </p:nvSpPr>
            <p:spPr>
              <a:xfrm>
                <a:off x="8331319" y="4902290"/>
                <a:ext cx="1210268" cy="1107996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m:rPr>
                          <m:nor/>
                        </m:rPr>
                        <a:rPr lang="en-GB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feld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319" y="4902290"/>
                <a:ext cx="1210268" cy="1107996"/>
              </a:xfrm>
              <a:prstGeom prst="rect">
                <a:avLst/>
              </a:prstGeom>
              <a:blipFill rotWithShape="0">
                <a:blip r:embed="rId18"/>
                <a:stretch>
                  <a:fillRect l="-8500" r="-2500" b="-5978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hteck 50"/>
              <p:cNvSpPr/>
              <p:nvPr/>
            </p:nvSpPr>
            <p:spPr>
              <a:xfrm>
                <a:off x="9804081" y="5245730"/>
                <a:ext cx="5100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Rechteck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081" y="5245730"/>
                <a:ext cx="510075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Geschweifte Klammer rechts 51"/>
          <p:cNvSpPr/>
          <p:nvPr/>
        </p:nvSpPr>
        <p:spPr>
          <a:xfrm>
            <a:off x="9617911" y="4928182"/>
            <a:ext cx="154958" cy="1056212"/>
          </a:xfrm>
          <a:prstGeom prst="rightBrace">
            <a:avLst>
              <a:gd name="adj1" fmla="val 4237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hteck 52"/>
              <p:cNvSpPr/>
              <p:nvPr/>
            </p:nvSpPr>
            <p:spPr>
              <a:xfrm>
                <a:off x="10297857" y="4876398"/>
                <a:ext cx="105591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Rechteck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857" y="4876398"/>
                <a:ext cx="1055914" cy="1200329"/>
              </a:xfrm>
              <a:prstGeom prst="rect">
                <a:avLst/>
              </a:prstGeom>
              <a:blipFill rotWithShape="0">
                <a:blip r:embed="rId20"/>
                <a:stretch>
                  <a:fillRect l="-17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/>
          <p:cNvCxnSpPr>
            <a:endCxn id="9" idx="1"/>
          </p:cNvCxnSpPr>
          <p:nvPr/>
        </p:nvCxnSpPr>
        <p:spPr>
          <a:xfrm flipV="1">
            <a:off x="3748251" y="5310796"/>
            <a:ext cx="398140" cy="349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endCxn id="9" idx="1"/>
          </p:cNvCxnSpPr>
          <p:nvPr/>
        </p:nvCxnSpPr>
        <p:spPr>
          <a:xfrm>
            <a:off x="3748251" y="4928182"/>
            <a:ext cx="398140" cy="382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hteck 10">
            <a:extLst>
              <a:ext uri="{FF2B5EF4-FFF2-40B4-BE49-F238E27FC236}">
                <a16:creationId xmlns:a16="http://schemas.microsoft.com/office/drawing/2014/main" id="{1F5CBCF7-885E-406C-A11D-3D609F1F259E}"/>
              </a:ext>
            </a:extLst>
          </p:cNvPr>
          <p:cNvSpPr/>
          <p:nvPr/>
        </p:nvSpPr>
        <p:spPr>
          <a:xfrm>
            <a:off x="726117" y="1054113"/>
            <a:ext cx="1450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Example</a:t>
            </a:r>
            <a:endParaRPr lang="en-GB" sz="28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9FB59B9-16FF-45E0-AE29-EC65B5AE7514}"/>
              </a:ext>
            </a:extLst>
          </p:cNvPr>
          <p:cNvSpPr txBox="1"/>
          <p:nvPr/>
        </p:nvSpPr>
        <p:spPr>
          <a:xfrm>
            <a:off x="0" y="6355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Three regions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8279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44" grpId="0"/>
      <p:bldP spid="9" grpId="0"/>
      <p:bldP spid="13" grpId="0"/>
      <p:bldP spid="50" grpId="0" animBg="1"/>
      <p:bldP spid="51" grpId="0"/>
      <p:bldP spid="52" grpId="0" animBg="1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6200" y="0"/>
            <a:ext cx="1211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characterisation of process functions</a:t>
            </a:r>
          </a:p>
        </p:txBody>
      </p:sp>
      <p:sp>
        <p:nvSpPr>
          <p:cNvPr id="11" name="Rechteck 10"/>
          <p:cNvSpPr/>
          <p:nvPr/>
        </p:nvSpPr>
        <p:spPr>
          <a:xfrm>
            <a:off x="726117" y="1054113"/>
            <a:ext cx="7000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Three regions. Example – reversible extension</a:t>
            </a:r>
            <a:endParaRPr lang="en-GB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Abgerundetes Rechteck 17"/>
              <p:cNvSpPr/>
              <p:nvPr/>
            </p:nvSpPr>
            <p:spPr>
              <a:xfrm>
                <a:off x="9485242" y="2300329"/>
                <a:ext cx="707270" cy="102463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8" name="Abgerundetes 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242" y="2300329"/>
                <a:ext cx="707270" cy="1024638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pieren 18"/>
          <p:cNvGrpSpPr/>
          <p:nvPr/>
        </p:nvGrpSpPr>
        <p:grpSpPr>
          <a:xfrm>
            <a:off x="8173270" y="1780400"/>
            <a:ext cx="814318" cy="924093"/>
            <a:chOff x="5273554" y="2736094"/>
            <a:chExt cx="1420311" cy="1532368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5273554" y="2736094"/>
              <a:ext cx="1420311" cy="1532368"/>
              <a:chOff x="9878210" y="2115466"/>
              <a:chExt cx="1420311" cy="1532368"/>
            </a:xfrm>
          </p:grpSpPr>
          <p:grpSp>
            <p:nvGrpSpPr>
              <p:cNvPr id="22" name="Gruppieren 21"/>
              <p:cNvGrpSpPr/>
              <p:nvPr/>
            </p:nvGrpSpPr>
            <p:grpSpPr>
              <a:xfrm>
                <a:off x="9878210" y="2338335"/>
                <a:ext cx="1420311" cy="1234297"/>
                <a:chOff x="2483765" y="973309"/>
                <a:chExt cx="4153259" cy="2430697"/>
              </a:xfrm>
            </p:grpSpPr>
            <p:sp>
              <p:nvSpPr>
                <p:cNvPr id="25" name="Bogen 24"/>
                <p:cNvSpPr/>
                <p:nvPr/>
              </p:nvSpPr>
              <p:spPr>
                <a:xfrm>
                  <a:off x="2483768" y="1470484"/>
                  <a:ext cx="4153256" cy="1933522"/>
                </a:xfrm>
                <a:prstGeom prst="arc">
                  <a:avLst>
                    <a:gd name="adj1" fmla="val 11415321"/>
                    <a:gd name="adj2" fmla="val 21079812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6" name="Bogen 25"/>
                <p:cNvSpPr/>
                <p:nvPr/>
              </p:nvSpPr>
              <p:spPr>
                <a:xfrm>
                  <a:off x="2483765" y="973309"/>
                  <a:ext cx="4153256" cy="2000142"/>
                </a:xfrm>
                <a:prstGeom prst="arc">
                  <a:avLst>
                    <a:gd name="adj1" fmla="val 633946"/>
                    <a:gd name="adj2" fmla="val 10271154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feld 22"/>
                  <p:cNvSpPr txBox="1"/>
                  <p:nvPr/>
                </p:nvSpPr>
                <p:spPr>
                  <a:xfrm>
                    <a:off x="10100264" y="3309280"/>
                    <a:ext cx="164404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23" name="Textfeld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00264" y="3309280"/>
                    <a:ext cx="164404" cy="33855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80000" r="-146667" b="-6176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feld 23"/>
                  <p:cNvSpPr txBox="1"/>
                  <p:nvPr/>
                </p:nvSpPr>
                <p:spPr>
                  <a:xfrm>
                    <a:off x="10053670" y="2115466"/>
                    <a:ext cx="223331" cy="33855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24" name="Textfeld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53670" y="2115466"/>
                    <a:ext cx="223331" cy="33855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52381" r="-71429" b="-6176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hteck 20"/>
                <p:cNvSpPr/>
                <p:nvPr/>
              </p:nvSpPr>
              <p:spPr>
                <a:xfrm>
                  <a:off x="5589234" y="3317024"/>
                  <a:ext cx="672698" cy="612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" name="Rechteck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234" y="3317024"/>
                  <a:ext cx="672698" cy="61244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uppieren 26"/>
          <p:cNvGrpSpPr/>
          <p:nvPr/>
        </p:nvGrpSpPr>
        <p:grpSpPr>
          <a:xfrm>
            <a:off x="10100808" y="1321232"/>
            <a:ext cx="814318" cy="979677"/>
            <a:chOff x="5273554" y="2653599"/>
            <a:chExt cx="1420311" cy="1624538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5273554" y="2653599"/>
              <a:ext cx="1420311" cy="1624538"/>
              <a:chOff x="9878210" y="2032971"/>
              <a:chExt cx="1420311" cy="1624538"/>
            </a:xfrm>
          </p:grpSpPr>
          <p:grpSp>
            <p:nvGrpSpPr>
              <p:cNvPr id="30" name="Gruppieren 29"/>
              <p:cNvGrpSpPr/>
              <p:nvPr/>
            </p:nvGrpSpPr>
            <p:grpSpPr>
              <a:xfrm>
                <a:off x="9878210" y="2338335"/>
                <a:ext cx="1420311" cy="1234297"/>
                <a:chOff x="2483765" y="973309"/>
                <a:chExt cx="4153259" cy="2430697"/>
              </a:xfrm>
            </p:grpSpPr>
            <p:sp>
              <p:nvSpPr>
                <p:cNvPr id="33" name="Bogen 32"/>
                <p:cNvSpPr/>
                <p:nvPr/>
              </p:nvSpPr>
              <p:spPr>
                <a:xfrm>
                  <a:off x="2483768" y="1470484"/>
                  <a:ext cx="4153256" cy="1933522"/>
                </a:xfrm>
                <a:prstGeom prst="arc">
                  <a:avLst>
                    <a:gd name="adj1" fmla="val 11415321"/>
                    <a:gd name="adj2" fmla="val 21079812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4" name="Bogen 33"/>
                <p:cNvSpPr/>
                <p:nvPr/>
              </p:nvSpPr>
              <p:spPr>
                <a:xfrm>
                  <a:off x="2483765" y="973309"/>
                  <a:ext cx="4153256" cy="2000142"/>
                </a:xfrm>
                <a:prstGeom prst="arc">
                  <a:avLst>
                    <a:gd name="adj1" fmla="val 633946"/>
                    <a:gd name="adj2" fmla="val 10271154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feld 30"/>
                  <p:cNvSpPr txBox="1"/>
                  <p:nvPr/>
                </p:nvSpPr>
                <p:spPr>
                  <a:xfrm>
                    <a:off x="10817684" y="3318955"/>
                    <a:ext cx="164404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31" name="Textfeld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17684" y="3318955"/>
                    <a:ext cx="164404" cy="33855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00000" r="-162500" b="-7878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feld 31"/>
                  <p:cNvSpPr txBox="1"/>
                  <p:nvPr/>
                </p:nvSpPr>
                <p:spPr>
                  <a:xfrm>
                    <a:off x="10785370" y="2032971"/>
                    <a:ext cx="226024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32" name="Textfeld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85370" y="2032971"/>
                    <a:ext cx="226024" cy="33855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72727" r="-95455" b="-10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hteck 28"/>
                <p:cNvSpPr/>
                <p:nvPr/>
              </p:nvSpPr>
              <p:spPr>
                <a:xfrm>
                  <a:off x="5589234" y="3317024"/>
                  <a:ext cx="690814" cy="6124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Rechteck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234" y="3317024"/>
                  <a:ext cx="690814" cy="61244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734508" y="2269626"/>
                <a:ext cx="2831288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⨁1</m:t>
                          </m:r>
                        </m:e>
                      </m:d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GB" sz="2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9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9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9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9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2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GB" sz="2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29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9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9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⨁1</m:t>
                          </m:r>
                        </m:e>
                      </m:d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900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08" y="2269626"/>
                <a:ext cx="2831288" cy="14311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uppieren 34"/>
          <p:cNvGrpSpPr/>
          <p:nvPr/>
        </p:nvGrpSpPr>
        <p:grpSpPr>
          <a:xfrm>
            <a:off x="8847222" y="3273008"/>
            <a:ext cx="814318" cy="909776"/>
            <a:chOff x="5273554" y="2759835"/>
            <a:chExt cx="1420311" cy="1508627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5273554" y="2759835"/>
              <a:ext cx="1420311" cy="1508627"/>
              <a:chOff x="9878210" y="2139207"/>
              <a:chExt cx="1420311" cy="1508627"/>
            </a:xfrm>
          </p:grpSpPr>
          <p:grpSp>
            <p:nvGrpSpPr>
              <p:cNvPr id="39" name="Gruppieren 38"/>
              <p:cNvGrpSpPr/>
              <p:nvPr/>
            </p:nvGrpSpPr>
            <p:grpSpPr>
              <a:xfrm>
                <a:off x="9878210" y="2338335"/>
                <a:ext cx="1420311" cy="1234297"/>
                <a:chOff x="2483765" y="973309"/>
                <a:chExt cx="4153259" cy="2430697"/>
              </a:xfrm>
            </p:grpSpPr>
            <p:sp>
              <p:nvSpPr>
                <p:cNvPr id="42" name="Bogen 41"/>
                <p:cNvSpPr/>
                <p:nvPr/>
              </p:nvSpPr>
              <p:spPr>
                <a:xfrm>
                  <a:off x="2483768" y="1470484"/>
                  <a:ext cx="4153256" cy="1933522"/>
                </a:xfrm>
                <a:prstGeom prst="arc">
                  <a:avLst>
                    <a:gd name="adj1" fmla="val 11415321"/>
                    <a:gd name="adj2" fmla="val 21079812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3" name="Bogen 42"/>
                <p:cNvSpPr/>
                <p:nvPr/>
              </p:nvSpPr>
              <p:spPr>
                <a:xfrm>
                  <a:off x="2483765" y="973309"/>
                  <a:ext cx="4153256" cy="2000142"/>
                </a:xfrm>
                <a:prstGeom prst="arc">
                  <a:avLst>
                    <a:gd name="adj1" fmla="val 633946"/>
                    <a:gd name="adj2" fmla="val 10271154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feld 39"/>
                  <p:cNvSpPr txBox="1"/>
                  <p:nvPr/>
                </p:nvSpPr>
                <p:spPr>
                  <a:xfrm>
                    <a:off x="10100264" y="3309280"/>
                    <a:ext cx="164404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40" name="Textfeld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00264" y="3309280"/>
                    <a:ext cx="164404" cy="338554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68750" r="-106250" b="-6363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feld 40"/>
                  <p:cNvSpPr txBox="1"/>
                  <p:nvPr/>
                </p:nvSpPr>
                <p:spPr>
                  <a:xfrm>
                    <a:off x="10038513" y="2139207"/>
                    <a:ext cx="205184" cy="33855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41" name="Textfeld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38513" y="2139207"/>
                    <a:ext cx="205184" cy="33855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55000" r="-70000" b="-6363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hteck 37"/>
                <p:cNvSpPr/>
                <p:nvPr/>
              </p:nvSpPr>
              <p:spPr>
                <a:xfrm>
                  <a:off x="5589234" y="3317024"/>
                  <a:ext cx="672474" cy="612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8" name="Rechteck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234" y="3317024"/>
                  <a:ext cx="672474" cy="61244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Freihandform 6"/>
          <p:cNvSpPr/>
          <p:nvPr/>
        </p:nvSpPr>
        <p:spPr>
          <a:xfrm>
            <a:off x="8705088" y="1922961"/>
            <a:ext cx="902208" cy="349316"/>
          </a:xfrm>
          <a:custGeom>
            <a:avLst/>
            <a:gdLst>
              <a:gd name="connsiteX0" fmla="*/ 0 w 902208"/>
              <a:gd name="connsiteY0" fmla="*/ 142052 h 349316"/>
              <a:gd name="connsiteX1" fmla="*/ 341376 w 902208"/>
              <a:gd name="connsiteY1" fmla="*/ 7940 h 349316"/>
              <a:gd name="connsiteX2" fmla="*/ 902208 w 902208"/>
              <a:gd name="connsiteY2" fmla="*/ 349316 h 34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2208" h="349316">
                <a:moveTo>
                  <a:pt x="0" y="142052"/>
                </a:moveTo>
                <a:cubicBezTo>
                  <a:pt x="95504" y="57724"/>
                  <a:pt x="191008" y="-26604"/>
                  <a:pt x="341376" y="7940"/>
                </a:cubicBezTo>
                <a:cubicBezTo>
                  <a:pt x="491744" y="42484"/>
                  <a:pt x="696976" y="195900"/>
                  <a:pt x="902208" y="349316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ihandform 9"/>
          <p:cNvSpPr/>
          <p:nvPr/>
        </p:nvSpPr>
        <p:spPr>
          <a:xfrm>
            <a:off x="9790176" y="1669508"/>
            <a:ext cx="451104" cy="614961"/>
          </a:xfrm>
          <a:custGeom>
            <a:avLst/>
            <a:gdLst>
              <a:gd name="connsiteX0" fmla="*/ 451104 w 451104"/>
              <a:gd name="connsiteY0" fmla="*/ 29745 h 614961"/>
              <a:gd name="connsiteX1" fmla="*/ 97536 w 451104"/>
              <a:gd name="connsiteY1" fmla="*/ 66321 h 614961"/>
              <a:gd name="connsiteX2" fmla="*/ 0 w 451104"/>
              <a:gd name="connsiteY2" fmla="*/ 614961 h 61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104" h="614961">
                <a:moveTo>
                  <a:pt x="451104" y="29745"/>
                </a:moveTo>
                <a:cubicBezTo>
                  <a:pt x="311912" y="-735"/>
                  <a:pt x="172720" y="-31215"/>
                  <a:pt x="97536" y="66321"/>
                </a:cubicBezTo>
                <a:cubicBezTo>
                  <a:pt x="22352" y="163857"/>
                  <a:pt x="11176" y="389409"/>
                  <a:pt x="0" y="614961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ihandform 15"/>
          <p:cNvSpPr/>
          <p:nvPr/>
        </p:nvSpPr>
        <p:spPr>
          <a:xfrm>
            <a:off x="9388493" y="3345173"/>
            <a:ext cx="426720" cy="182880"/>
          </a:xfrm>
          <a:custGeom>
            <a:avLst/>
            <a:gdLst>
              <a:gd name="connsiteX0" fmla="*/ 0 w 426720"/>
              <a:gd name="connsiteY0" fmla="*/ 182880 h 182880"/>
              <a:gd name="connsiteX1" fmla="*/ 316992 w 426720"/>
              <a:gd name="connsiteY1" fmla="*/ 134112 h 182880"/>
              <a:gd name="connsiteX2" fmla="*/ 426720 w 426720"/>
              <a:gd name="connsiteY2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" h="182880">
                <a:moveTo>
                  <a:pt x="0" y="182880"/>
                </a:moveTo>
                <a:cubicBezTo>
                  <a:pt x="122936" y="173736"/>
                  <a:pt x="245872" y="164592"/>
                  <a:pt x="316992" y="134112"/>
                </a:cubicBezTo>
                <a:cubicBezTo>
                  <a:pt x="388112" y="103632"/>
                  <a:pt x="407416" y="51816"/>
                  <a:pt x="426720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ihandform 44"/>
          <p:cNvSpPr/>
          <p:nvPr/>
        </p:nvSpPr>
        <p:spPr>
          <a:xfrm>
            <a:off x="9437261" y="3381749"/>
            <a:ext cx="591334" cy="830846"/>
          </a:xfrm>
          <a:custGeom>
            <a:avLst/>
            <a:gdLst>
              <a:gd name="connsiteX0" fmla="*/ 560832 w 591334"/>
              <a:gd name="connsiteY0" fmla="*/ 0 h 830846"/>
              <a:gd name="connsiteX1" fmla="*/ 560832 w 591334"/>
              <a:gd name="connsiteY1" fmla="*/ 670560 h 830846"/>
              <a:gd name="connsiteX2" fmla="*/ 243840 w 591334"/>
              <a:gd name="connsiteY2" fmla="*/ 829056 h 830846"/>
              <a:gd name="connsiteX3" fmla="*/ 0 w 591334"/>
              <a:gd name="connsiteY3" fmla="*/ 609600 h 83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334" h="830846">
                <a:moveTo>
                  <a:pt x="560832" y="0"/>
                </a:moveTo>
                <a:cubicBezTo>
                  <a:pt x="587248" y="266192"/>
                  <a:pt x="613664" y="532384"/>
                  <a:pt x="560832" y="670560"/>
                </a:cubicBezTo>
                <a:cubicBezTo>
                  <a:pt x="508000" y="808736"/>
                  <a:pt x="337312" y="839216"/>
                  <a:pt x="243840" y="829056"/>
                </a:cubicBezTo>
                <a:cubicBezTo>
                  <a:pt x="150368" y="818896"/>
                  <a:pt x="75184" y="714248"/>
                  <a:pt x="0" y="60960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ihandform 46"/>
          <p:cNvSpPr/>
          <p:nvPr/>
        </p:nvSpPr>
        <p:spPr>
          <a:xfrm>
            <a:off x="8644128" y="2540501"/>
            <a:ext cx="926592" cy="817038"/>
          </a:xfrm>
          <a:custGeom>
            <a:avLst/>
            <a:gdLst>
              <a:gd name="connsiteX0" fmla="*/ 926592 w 926592"/>
              <a:gd name="connsiteY0" fmla="*/ 816864 h 817038"/>
              <a:gd name="connsiteX1" fmla="*/ 475488 w 926592"/>
              <a:gd name="connsiteY1" fmla="*/ 682752 h 817038"/>
              <a:gd name="connsiteX2" fmla="*/ 0 w 926592"/>
              <a:gd name="connsiteY2" fmla="*/ 0 h 81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6592" h="817038">
                <a:moveTo>
                  <a:pt x="926592" y="816864"/>
                </a:moveTo>
                <a:cubicBezTo>
                  <a:pt x="778256" y="817880"/>
                  <a:pt x="629920" y="818896"/>
                  <a:pt x="475488" y="682752"/>
                </a:cubicBezTo>
                <a:cubicBezTo>
                  <a:pt x="321056" y="546608"/>
                  <a:pt x="160528" y="273304"/>
                  <a:pt x="0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ihandform 47"/>
          <p:cNvSpPr/>
          <p:nvPr/>
        </p:nvSpPr>
        <p:spPr>
          <a:xfrm>
            <a:off x="10119360" y="2125973"/>
            <a:ext cx="479125" cy="1423442"/>
          </a:xfrm>
          <a:custGeom>
            <a:avLst/>
            <a:gdLst>
              <a:gd name="connsiteX0" fmla="*/ 0 w 479125"/>
              <a:gd name="connsiteY0" fmla="*/ 1219200 h 1423442"/>
              <a:gd name="connsiteX1" fmla="*/ 268224 w 479125"/>
              <a:gd name="connsiteY1" fmla="*/ 1402080 h 1423442"/>
              <a:gd name="connsiteX2" fmla="*/ 451104 w 479125"/>
              <a:gd name="connsiteY2" fmla="*/ 780288 h 1423442"/>
              <a:gd name="connsiteX3" fmla="*/ 475488 w 479125"/>
              <a:gd name="connsiteY3" fmla="*/ 0 h 142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125" h="1423442">
                <a:moveTo>
                  <a:pt x="0" y="1219200"/>
                </a:moveTo>
                <a:cubicBezTo>
                  <a:pt x="96520" y="1347216"/>
                  <a:pt x="193040" y="1475232"/>
                  <a:pt x="268224" y="1402080"/>
                </a:cubicBezTo>
                <a:cubicBezTo>
                  <a:pt x="343408" y="1328928"/>
                  <a:pt x="416560" y="1013968"/>
                  <a:pt x="451104" y="780288"/>
                </a:cubicBezTo>
                <a:cubicBezTo>
                  <a:pt x="485648" y="546608"/>
                  <a:pt x="480568" y="273304"/>
                  <a:pt x="475488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4699264" y="2224643"/>
                <a:ext cx="1285224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9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9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9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9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9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264" y="2224643"/>
                <a:ext cx="1285224" cy="143116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ihandform 3"/>
          <p:cNvSpPr/>
          <p:nvPr/>
        </p:nvSpPr>
        <p:spPr>
          <a:xfrm>
            <a:off x="10070592" y="3364992"/>
            <a:ext cx="731520" cy="877824"/>
          </a:xfrm>
          <a:custGeom>
            <a:avLst/>
            <a:gdLst>
              <a:gd name="connsiteX0" fmla="*/ 731520 w 731520"/>
              <a:gd name="connsiteY0" fmla="*/ 877824 h 877824"/>
              <a:gd name="connsiteX1" fmla="*/ 280416 w 731520"/>
              <a:gd name="connsiteY1" fmla="*/ 597408 h 877824"/>
              <a:gd name="connsiteX2" fmla="*/ 0 w 731520"/>
              <a:gd name="connsiteY2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877824">
                <a:moveTo>
                  <a:pt x="731520" y="877824"/>
                </a:moveTo>
                <a:cubicBezTo>
                  <a:pt x="566928" y="810768"/>
                  <a:pt x="402336" y="743712"/>
                  <a:pt x="280416" y="597408"/>
                </a:cubicBezTo>
                <a:cubicBezTo>
                  <a:pt x="158496" y="451104"/>
                  <a:pt x="79248" y="225552"/>
                  <a:pt x="0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ihandform 4"/>
          <p:cNvSpPr/>
          <p:nvPr/>
        </p:nvSpPr>
        <p:spPr>
          <a:xfrm>
            <a:off x="9680448" y="1085088"/>
            <a:ext cx="512064" cy="1182624"/>
          </a:xfrm>
          <a:custGeom>
            <a:avLst/>
            <a:gdLst>
              <a:gd name="connsiteX0" fmla="*/ 0 w 512064"/>
              <a:gd name="connsiteY0" fmla="*/ 1182624 h 1182624"/>
              <a:gd name="connsiteX1" fmla="*/ 109728 w 512064"/>
              <a:gd name="connsiteY1" fmla="*/ 377952 h 1182624"/>
              <a:gd name="connsiteX2" fmla="*/ 512064 w 512064"/>
              <a:gd name="connsiteY2" fmla="*/ 0 h 11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064" h="1182624">
                <a:moveTo>
                  <a:pt x="0" y="1182624"/>
                </a:moveTo>
                <a:cubicBezTo>
                  <a:pt x="12192" y="878840"/>
                  <a:pt x="24384" y="575056"/>
                  <a:pt x="109728" y="377952"/>
                </a:cubicBezTo>
                <a:cubicBezTo>
                  <a:pt x="195072" y="180848"/>
                  <a:pt x="353568" y="90424"/>
                  <a:pt x="512064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10598485" y="4208969"/>
                <a:ext cx="115634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485" y="4208969"/>
                <a:ext cx="1156342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hteck 45"/>
              <p:cNvSpPr/>
              <p:nvPr/>
            </p:nvSpPr>
            <p:spPr>
              <a:xfrm>
                <a:off x="10099698" y="764084"/>
                <a:ext cx="116807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46" name="Rechteck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698" y="764084"/>
                <a:ext cx="1168077" cy="430887"/>
              </a:xfrm>
              <a:prstGeom prst="rect">
                <a:avLst/>
              </a:prstGeom>
              <a:blipFill rotWithShape="0">
                <a:blip r:embed="rId15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3345628" y="4959275"/>
            <a:ext cx="4224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Can be realised as a collision model</a:t>
            </a:r>
          </a:p>
        </p:txBody>
      </p:sp>
    </p:spTree>
    <p:extLst>
      <p:ext uri="{BB962C8B-B14F-4D97-AF65-F5344CB8AC3E}">
        <p14:creationId xmlns:p14="http://schemas.microsoft.com/office/powerpoint/2010/main" val="42668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6200" y="0"/>
            <a:ext cx="1211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characterisation of process functions</a:t>
            </a:r>
          </a:p>
        </p:txBody>
      </p:sp>
      <p:sp>
        <p:nvSpPr>
          <p:cNvPr id="11" name="Rechteck 10"/>
          <p:cNvSpPr/>
          <p:nvPr/>
        </p:nvSpPr>
        <p:spPr>
          <a:xfrm>
            <a:off x="726117" y="1054113"/>
            <a:ext cx="7000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Three regions. Example – reversible extension</a:t>
            </a:r>
            <a:endParaRPr lang="en-GB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Abgerundetes Rechteck 17"/>
              <p:cNvSpPr/>
              <p:nvPr/>
            </p:nvSpPr>
            <p:spPr>
              <a:xfrm>
                <a:off x="9485242" y="2300329"/>
                <a:ext cx="707270" cy="102463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>
          <p:sp>
            <p:nvSpPr>
              <p:cNvPr id="18" name="Abgerundetes 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242" y="2300329"/>
                <a:ext cx="707270" cy="102463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pieren 18"/>
          <p:cNvGrpSpPr/>
          <p:nvPr/>
        </p:nvGrpSpPr>
        <p:grpSpPr>
          <a:xfrm>
            <a:off x="8173270" y="1780400"/>
            <a:ext cx="814318" cy="924093"/>
            <a:chOff x="5273554" y="2736094"/>
            <a:chExt cx="1420311" cy="1532368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5273554" y="2736094"/>
              <a:ext cx="1420311" cy="1532368"/>
              <a:chOff x="9878210" y="2115466"/>
              <a:chExt cx="1420311" cy="1532368"/>
            </a:xfrm>
          </p:grpSpPr>
          <p:grpSp>
            <p:nvGrpSpPr>
              <p:cNvPr id="22" name="Gruppieren 21"/>
              <p:cNvGrpSpPr/>
              <p:nvPr/>
            </p:nvGrpSpPr>
            <p:grpSpPr>
              <a:xfrm>
                <a:off x="9878210" y="2338335"/>
                <a:ext cx="1420311" cy="1234297"/>
                <a:chOff x="2483765" y="973309"/>
                <a:chExt cx="4153259" cy="2430697"/>
              </a:xfrm>
            </p:grpSpPr>
            <p:sp>
              <p:nvSpPr>
                <p:cNvPr id="25" name="Bogen 24"/>
                <p:cNvSpPr/>
                <p:nvPr/>
              </p:nvSpPr>
              <p:spPr>
                <a:xfrm>
                  <a:off x="2483768" y="1470484"/>
                  <a:ext cx="4153256" cy="1933522"/>
                </a:xfrm>
                <a:prstGeom prst="arc">
                  <a:avLst>
                    <a:gd name="adj1" fmla="val 11415321"/>
                    <a:gd name="adj2" fmla="val 21079812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6" name="Bogen 25"/>
                <p:cNvSpPr/>
                <p:nvPr/>
              </p:nvSpPr>
              <p:spPr>
                <a:xfrm>
                  <a:off x="2483765" y="973309"/>
                  <a:ext cx="4153256" cy="2000142"/>
                </a:xfrm>
                <a:prstGeom prst="arc">
                  <a:avLst>
                    <a:gd name="adj1" fmla="val 633946"/>
                    <a:gd name="adj2" fmla="val 10271154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Textfeld 22"/>
                  <p:cNvSpPr txBox="1"/>
                  <p:nvPr/>
                </p:nvSpPr>
                <p:spPr>
                  <a:xfrm>
                    <a:off x="10100264" y="3309280"/>
                    <a:ext cx="164404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>
              <p:sp>
                <p:nvSpPr>
                  <p:cNvPr id="23" name="Textfeld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00264" y="3309280"/>
                    <a:ext cx="164404" cy="3385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80000" r="-146667" b="-61765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Textfeld 23"/>
                  <p:cNvSpPr txBox="1"/>
                  <p:nvPr/>
                </p:nvSpPr>
                <p:spPr>
                  <a:xfrm>
                    <a:off x="10053670" y="2115466"/>
                    <a:ext cx="223331" cy="33855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>
              <p:sp>
                <p:nvSpPr>
                  <p:cNvPr id="24" name="Textfeld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53670" y="2115466"/>
                    <a:ext cx="223331" cy="33855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2381" r="-71429" b="-61765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hteck 20"/>
                <p:cNvSpPr/>
                <p:nvPr/>
              </p:nvSpPr>
              <p:spPr>
                <a:xfrm>
                  <a:off x="5589234" y="3317024"/>
                  <a:ext cx="672698" cy="612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21" name="Rechteck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234" y="3317024"/>
                  <a:ext cx="672698" cy="6124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uppieren 26"/>
          <p:cNvGrpSpPr/>
          <p:nvPr/>
        </p:nvGrpSpPr>
        <p:grpSpPr>
          <a:xfrm>
            <a:off x="10100808" y="1321232"/>
            <a:ext cx="814318" cy="979677"/>
            <a:chOff x="5273554" y="2653599"/>
            <a:chExt cx="1420311" cy="1624538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5273554" y="2653599"/>
              <a:ext cx="1420311" cy="1624538"/>
              <a:chOff x="9878210" y="2032971"/>
              <a:chExt cx="1420311" cy="1624538"/>
            </a:xfrm>
          </p:grpSpPr>
          <p:grpSp>
            <p:nvGrpSpPr>
              <p:cNvPr id="30" name="Gruppieren 29"/>
              <p:cNvGrpSpPr/>
              <p:nvPr/>
            </p:nvGrpSpPr>
            <p:grpSpPr>
              <a:xfrm>
                <a:off x="9878210" y="2338335"/>
                <a:ext cx="1420311" cy="1234297"/>
                <a:chOff x="2483765" y="973309"/>
                <a:chExt cx="4153259" cy="2430697"/>
              </a:xfrm>
            </p:grpSpPr>
            <p:sp>
              <p:nvSpPr>
                <p:cNvPr id="33" name="Bogen 32"/>
                <p:cNvSpPr/>
                <p:nvPr/>
              </p:nvSpPr>
              <p:spPr>
                <a:xfrm>
                  <a:off x="2483768" y="1470484"/>
                  <a:ext cx="4153256" cy="1933522"/>
                </a:xfrm>
                <a:prstGeom prst="arc">
                  <a:avLst>
                    <a:gd name="adj1" fmla="val 11415321"/>
                    <a:gd name="adj2" fmla="val 21079812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4" name="Bogen 33"/>
                <p:cNvSpPr/>
                <p:nvPr/>
              </p:nvSpPr>
              <p:spPr>
                <a:xfrm>
                  <a:off x="2483765" y="973309"/>
                  <a:ext cx="4153256" cy="2000142"/>
                </a:xfrm>
                <a:prstGeom prst="arc">
                  <a:avLst>
                    <a:gd name="adj1" fmla="val 633946"/>
                    <a:gd name="adj2" fmla="val 10271154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1" name="Textfeld 30"/>
                  <p:cNvSpPr txBox="1"/>
                  <p:nvPr/>
                </p:nvSpPr>
                <p:spPr>
                  <a:xfrm>
                    <a:off x="10817684" y="3318955"/>
                    <a:ext cx="164404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>
              <p:sp>
                <p:nvSpPr>
                  <p:cNvPr id="31" name="Textfeld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17684" y="3318955"/>
                    <a:ext cx="164404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0000" r="-162500" b="-78788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Textfeld 31"/>
                  <p:cNvSpPr txBox="1"/>
                  <p:nvPr/>
                </p:nvSpPr>
                <p:spPr>
                  <a:xfrm>
                    <a:off x="10785370" y="2032971"/>
                    <a:ext cx="226024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>
              <p:sp>
                <p:nvSpPr>
                  <p:cNvPr id="32" name="Textfeld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85370" y="2032971"/>
                    <a:ext cx="226024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2727" r="-95455" b="-109091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Rechteck 28"/>
                <p:cNvSpPr/>
                <p:nvPr/>
              </p:nvSpPr>
              <p:spPr>
                <a:xfrm>
                  <a:off x="5589234" y="3317024"/>
                  <a:ext cx="690814" cy="6124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29" name="Rechteck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234" y="3317024"/>
                  <a:ext cx="690814" cy="61244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feld 35"/>
              <p:cNvSpPr txBox="1"/>
              <p:nvPr/>
            </p:nvSpPr>
            <p:spPr>
              <a:xfrm>
                <a:off x="734508" y="2269626"/>
                <a:ext cx="2950103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⨁1</m:t>
                          </m:r>
                        </m:e>
                      </m:d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9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9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9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9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2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GB" sz="2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29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9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9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⨁1</m:t>
                          </m:r>
                        </m:e>
                      </m:d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900" dirty="0"/>
              </a:p>
            </p:txBody>
          </p:sp>
        </mc:Choice>
        <mc:Fallback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08" y="2269626"/>
                <a:ext cx="2950103" cy="1431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uppieren 34"/>
          <p:cNvGrpSpPr/>
          <p:nvPr/>
        </p:nvGrpSpPr>
        <p:grpSpPr>
          <a:xfrm>
            <a:off x="8847222" y="3273008"/>
            <a:ext cx="814318" cy="909776"/>
            <a:chOff x="5273554" y="2759835"/>
            <a:chExt cx="1420311" cy="1508627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5273554" y="2759835"/>
              <a:ext cx="1420311" cy="1508627"/>
              <a:chOff x="9878210" y="2139207"/>
              <a:chExt cx="1420311" cy="1508627"/>
            </a:xfrm>
          </p:grpSpPr>
          <p:grpSp>
            <p:nvGrpSpPr>
              <p:cNvPr id="39" name="Gruppieren 38"/>
              <p:cNvGrpSpPr/>
              <p:nvPr/>
            </p:nvGrpSpPr>
            <p:grpSpPr>
              <a:xfrm>
                <a:off x="9878210" y="2338335"/>
                <a:ext cx="1420311" cy="1234297"/>
                <a:chOff x="2483765" y="973309"/>
                <a:chExt cx="4153259" cy="2430697"/>
              </a:xfrm>
            </p:grpSpPr>
            <p:sp>
              <p:nvSpPr>
                <p:cNvPr id="42" name="Bogen 41"/>
                <p:cNvSpPr/>
                <p:nvPr/>
              </p:nvSpPr>
              <p:spPr>
                <a:xfrm>
                  <a:off x="2483768" y="1470484"/>
                  <a:ext cx="4153256" cy="1933522"/>
                </a:xfrm>
                <a:prstGeom prst="arc">
                  <a:avLst>
                    <a:gd name="adj1" fmla="val 11415321"/>
                    <a:gd name="adj2" fmla="val 21079812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3" name="Bogen 42"/>
                <p:cNvSpPr/>
                <p:nvPr/>
              </p:nvSpPr>
              <p:spPr>
                <a:xfrm>
                  <a:off x="2483765" y="973309"/>
                  <a:ext cx="4153256" cy="2000142"/>
                </a:xfrm>
                <a:prstGeom prst="arc">
                  <a:avLst>
                    <a:gd name="adj1" fmla="val 633946"/>
                    <a:gd name="adj2" fmla="val 10271154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feld 39"/>
                  <p:cNvSpPr txBox="1"/>
                  <p:nvPr/>
                </p:nvSpPr>
                <p:spPr>
                  <a:xfrm>
                    <a:off x="10100264" y="3309280"/>
                    <a:ext cx="164404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>
              <p:sp>
                <p:nvSpPr>
                  <p:cNvPr id="40" name="Textfeld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00264" y="3309280"/>
                    <a:ext cx="164404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8750" r="-106250" b="-63636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" name="Textfeld 40"/>
                  <p:cNvSpPr txBox="1"/>
                  <p:nvPr/>
                </p:nvSpPr>
                <p:spPr>
                  <a:xfrm>
                    <a:off x="10038513" y="2139207"/>
                    <a:ext cx="205184" cy="33855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>
              <p:sp>
                <p:nvSpPr>
                  <p:cNvPr id="41" name="Textfeld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38513" y="2139207"/>
                    <a:ext cx="205184" cy="33855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55000" r="-70000" b="-63636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echteck 37"/>
                <p:cNvSpPr/>
                <p:nvPr/>
              </p:nvSpPr>
              <p:spPr>
                <a:xfrm>
                  <a:off x="5589234" y="3317024"/>
                  <a:ext cx="672474" cy="612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38" name="Rechteck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234" y="3317024"/>
                  <a:ext cx="672474" cy="6124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Freihandform 6"/>
          <p:cNvSpPr/>
          <p:nvPr/>
        </p:nvSpPr>
        <p:spPr>
          <a:xfrm>
            <a:off x="8705088" y="1922961"/>
            <a:ext cx="902208" cy="349316"/>
          </a:xfrm>
          <a:custGeom>
            <a:avLst/>
            <a:gdLst>
              <a:gd name="connsiteX0" fmla="*/ 0 w 902208"/>
              <a:gd name="connsiteY0" fmla="*/ 142052 h 349316"/>
              <a:gd name="connsiteX1" fmla="*/ 341376 w 902208"/>
              <a:gd name="connsiteY1" fmla="*/ 7940 h 349316"/>
              <a:gd name="connsiteX2" fmla="*/ 902208 w 902208"/>
              <a:gd name="connsiteY2" fmla="*/ 349316 h 34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2208" h="349316">
                <a:moveTo>
                  <a:pt x="0" y="142052"/>
                </a:moveTo>
                <a:cubicBezTo>
                  <a:pt x="95504" y="57724"/>
                  <a:pt x="191008" y="-26604"/>
                  <a:pt x="341376" y="7940"/>
                </a:cubicBezTo>
                <a:cubicBezTo>
                  <a:pt x="491744" y="42484"/>
                  <a:pt x="696976" y="195900"/>
                  <a:pt x="902208" y="349316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ihandform 9"/>
          <p:cNvSpPr/>
          <p:nvPr/>
        </p:nvSpPr>
        <p:spPr>
          <a:xfrm>
            <a:off x="9790176" y="1669508"/>
            <a:ext cx="451104" cy="614961"/>
          </a:xfrm>
          <a:custGeom>
            <a:avLst/>
            <a:gdLst>
              <a:gd name="connsiteX0" fmla="*/ 451104 w 451104"/>
              <a:gd name="connsiteY0" fmla="*/ 29745 h 614961"/>
              <a:gd name="connsiteX1" fmla="*/ 97536 w 451104"/>
              <a:gd name="connsiteY1" fmla="*/ 66321 h 614961"/>
              <a:gd name="connsiteX2" fmla="*/ 0 w 451104"/>
              <a:gd name="connsiteY2" fmla="*/ 614961 h 61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104" h="614961">
                <a:moveTo>
                  <a:pt x="451104" y="29745"/>
                </a:moveTo>
                <a:cubicBezTo>
                  <a:pt x="311912" y="-735"/>
                  <a:pt x="172720" y="-31215"/>
                  <a:pt x="97536" y="66321"/>
                </a:cubicBezTo>
                <a:cubicBezTo>
                  <a:pt x="22352" y="163857"/>
                  <a:pt x="11176" y="389409"/>
                  <a:pt x="0" y="614961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ihandform 15"/>
          <p:cNvSpPr/>
          <p:nvPr/>
        </p:nvSpPr>
        <p:spPr>
          <a:xfrm>
            <a:off x="9388493" y="3345173"/>
            <a:ext cx="426720" cy="182880"/>
          </a:xfrm>
          <a:custGeom>
            <a:avLst/>
            <a:gdLst>
              <a:gd name="connsiteX0" fmla="*/ 0 w 426720"/>
              <a:gd name="connsiteY0" fmla="*/ 182880 h 182880"/>
              <a:gd name="connsiteX1" fmla="*/ 316992 w 426720"/>
              <a:gd name="connsiteY1" fmla="*/ 134112 h 182880"/>
              <a:gd name="connsiteX2" fmla="*/ 426720 w 426720"/>
              <a:gd name="connsiteY2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" h="182880">
                <a:moveTo>
                  <a:pt x="0" y="182880"/>
                </a:moveTo>
                <a:cubicBezTo>
                  <a:pt x="122936" y="173736"/>
                  <a:pt x="245872" y="164592"/>
                  <a:pt x="316992" y="134112"/>
                </a:cubicBezTo>
                <a:cubicBezTo>
                  <a:pt x="388112" y="103632"/>
                  <a:pt x="407416" y="51816"/>
                  <a:pt x="426720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ihandform 44"/>
          <p:cNvSpPr/>
          <p:nvPr/>
        </p:nvSpPr>
        <p:spPr>
          <a:xfrm>
            <a:off x="9437261" y="3381749"/>
            <a:ext cx="591334" cy="830846"/>
          </a:xfrm>
          <a:custGeom>
            <a:avLst/>
            <a:gdLst>
              <a:gd name="connsiteX0" fmla="*/ 560832 w 591334"/>
              <a:gd name="connsiteY0" fmla="*/ 0 h 830846"/>
              <a:gd name="connsiteX1" fmla="*/ 560832 w 591334"/>
              <a:gd name="connsiteY1" fmla="*/ 670560 h 830846"/>
              <a:gd name="connsiteX2" fmla="*/ 243840 w 591334"/>
              <a:gd name="connsiteY2" fmla="*/ 829056 h 830846"/>
              <a:gd name="connsiteX3" fmla="*/ 0 w 591334"/>
              <a:gd name="connsiteY3" fmla="*/ 609600 h 83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334" h="830846">
                <a:moveTo>
                  <a:pt x="560832" y="0"/>
                </a:moveTo>
                <a:cubicBezTo>
                  <a:pt x="587248" y="266192"/>
                  <a:pt x="613664" y="532384"/>
                  <a:pt x="560832" y="670560"/>
                </a:cubicBezTo>
                <a:cubicBezTo>
                  <a:pt x="508000" y="808736"/>
                  <a:pt x="337312" y="839216"/>
                  <a:pt x="243840" y="829056"/>
                </a:cubicBezTo>
                <a:cubicBezTo>
                  <a:pt x="150368" y="818896"/>
                  <a:pt x="75184" y="714248"/>
                  <a:pt x="0" y="60960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ihandform 46"/>
          <p:cNvSpPr/>
          <p:nvPr/>
        </p:nvSpPr>
        <p:spPr>
          <a:xfrm>
            <a:off x="8644128" y="2540501"/>
            <a:ext cx="926592" cy="817038"/>
          </a:xfrm>
          <a:custGeom>
            <a:avLst/>
            <a:gdLst>
              <a:gd name="connsiteX0" fmla="*/ 926592 w 926592"/>
              <a:gd name="connsiteY0" fmla="*/ 816864 h 817038"/>
              <a:gd name="connsiteX1" fmla="*/ 475488 w 926592"/>
              <a:gd name="connsiteY1" fmla="*/ 682752 h 817038"/>
              <a:gd name="connsiteX2" fmla="*/ 0 w 926592"/>
              <a:gd name="connsiteY2" fmla="*/ 0 h 81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6592" h="817038">
                <a:moveTo>
                  <a:pt x="926592" y="816864"/>
                </a:moveTo>
                <a:cubicBezTo>
                  <a:pt x="778256" y="817880"/>
                  <a:pt x="629920" y="818896"/>
                  <a:pt x="475488" y="682752"/>
                </a:cubicBezTo>
                <a:cubicBezTo>
                  <a:pt x="321056" y="546608"/>
                  <a:pt x="160528" y="273304"/>
                  <a:pt x="0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ihandform 47"/>
          <p:cNvSpPr/>
          <p:nvPr/>
        </p:nvSpPr>
        <p:spPr>
          <a:xfrm>
            <a:off x="10119360" y="2125973"/>
            <a:ext cx="479125" cy="1423442"/>
          </a:xfrm>
          <a:custGeom>
            <a:avLst/>
            <a:gdLst>
              <a:gd name="connsiteX0" fmla="*/ 0 w 479125"/>
              <a:gd name="connsiteY0" fmla="*/ 1219200 h 1423442"/>
              <a:gd name="connsiteX1" fmla="*/ 268224 w 479125"/>
              <a:gd name="connsiteY1" fmla="*/ 1402080 h 1423442"/>
              <a:gd name="connsiteX2" fmla="*/ 451104 w 479125"/>
              <a:gd name="connsiteY2" fmla="*/ 780288 h 1423442"/>
              <a:gd name="connsiteX3" fmla="*/ 475488 w 479125"/>
              <a:gd name="connsiteY3" fmla="*/ 0 h 142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125" h="1423442">
                <a:moveTo>
                  <a:pt x="0" y="1219200"/>
                </a:moveTo>
                <a:cubicBezTo>
                  <a:pt x="96520" y="1347216"/>
                  <a:pt x="193040" y="1475232"/>
                  <a:pt x="268224" y="1402080"/>
                </a:cubicBezTo>
                <a:cubicBezTo>
                  <a:pt x="343408" y="1328928"/>
                  <a:pt x="416560" y="1013968"/>
                  <a:pt x="451104" y="780288"/>
                </a:cubicBezTo>
                <a:cubicBezTo>
                  <a:pt x="485648" y="546608"/>
                  <a:pt x="480568" y="273304"/>
                  <a:pt x="475488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feld 43"/>
              <p:cNvSpPr txBox="1"/>
              <p:nvPr/>
            </p:nvSpPr>
            <p:spPr>
              <a:xfrm>
                <a:off x="4699264" y="2224643"/>
                <a:ext cx="1285224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9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9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9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9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</m:t>
                      </m:r>
                      <m:r>
                        <a:rPr lang="en-GB" sz="2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9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264" y="2224643"/>
                <a:ext cx="1285224" cy="14311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ihandform 3"/>
          <p:cNvSpPr/>
          <p:nvPr/>
        </p:nvSpPr>
        <p:spPr>
          <a:xfrm>
            <a:off x="10070592" y="3364992"/>
            <a:ext cx="731520" cy="877824"/>
          </a:xfrm>
          <a:custGeom>
            <a:avLst/>
            <a:gdLst>
              <a:gd name="connsiteX0" fmla="*/ 731520 w 731520"/>
              <a:gd name="connsiteY0" fmla="*/ 877824 h 877824"/>
              <a:gd name="connsiteX1" fmla="*/ 280416 w 731520"/>
              <a:gd name="connsiteY1" fmla="*/ 597408 h 877824"/>
              <a:gd name="connsiteX2" fmla="*/ 0 w 731520"/>
              <a:gd name="connsiteY2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877824">
                <a:moveTo>
                  <a:pt x="731520" y="877824"/>
                </a:moveTo>
                <a:cubicBezTo>
                  <a:pt x="566928" y="810768"/>
                  <a:pt x="402336" y="743712"/>
                  <a:pt x="280416" y="597408"/>
                </a:cubicBezTo>
                <a:cubicBezTo>
                  <a:pt x="158496" y="451104"/>
                  <a:pt x="79248" y="225552"/>
                  <a:pt x="0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ihandform 4"/>
          <p:cNvSpPr/>
          <p:nvPr/>
        </p:nvSpPr>
        <p:spPr>
          <a:xfrm>
            <a:off x="9680448" y="1085088"/>
            <a:ext cx="512064" cy="1182624"/>
          </a:xfrm>
          <a:custGeom>
            <a:avLst/>
            <a:gdLst>
              <a:gd name="connsiteX0" fmla="*/ 0 w 512064"/>
              <a:gd name="connsiteY0" fmla="*/ 1182624 h 1182624"/>
              <a:gd name="connsiteX1" fmla="*/ 109728 w 512064"/>
              <a:gd name="connsiteY1" fmla="*/ 377952 h 1182624"/>
              <a:gd name="connsiteX2" fmla="*/ 512064 w 512064"/>
              <a:gd name="connsiteY2" fmla="*/ 0 h 11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064" h="1182624">
                <a:moveTo>
                  <a:pt x="0" y="1182624"/>
                </a:moveTo>
                <a:cubicBezTo>
                  <a:pt x="12192" y="878840"/>
                  <a:pt x="24384" y="575056"/>
                  <a:pt x="109728" y="377952"/>
                </a:cubicBezTo>
                <a:cubicBezTo>
                  <a:pt x="195072" y="180848"/>
                  <a:pt x="353568" y="90424"/>
                  <a:pt x="512064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hteck 5"/>
              <p:cNvSpPr/>
              <p:nvPr/>
            </p:nvSpPr>
            <p:spPr>
              <a:xfrm>
                <a:off x="10598485" y="4208969"/>
                <a:ext cx="115634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485" y="4208969"/>
                <a:ext cx="1156342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hteck 45"/>
              <p:cNvSpPr/>
              <p:nvPr/>
            </p:nvSpPr>
            <p:spPr>
              <a:xfrm>
                <a:off x="10099698" y="764084"/>
                <a:ext cx="116807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>
          <p:sp>
            <p:nvSpPr>
              <p:cNvPr id="46" name="Rechteck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698" y="764084"/>
                <a:ext cx="1168077" cy="430887"/>
              </a:xfrm>
              <a:prstGeom prst="rect">
                <a:avLst/>
              </a:prstGeom>
              <a:blipFill>
                <a:blip r:embed="rId15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3345628" y="4959275"/>
            <a:ext cx="4224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Can be realised as a collision model</a:t>
            </a:r>
          </a:p>
        </p:txBody>
      </p:sp>
    </p:spTree>
    <p:extLst>
      <p:ext uri="{BB962C8B-B14F-4D97-AF65-F5344CB8AC3E}">
        <p14:creationId xmlns:p14="http://schemas.microsoft.com/office/powerpoint/2010/main" val="195337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6200" y="0"/>
            <a:ext cx="1211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Reversible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Abgerundetes Rechteck 42"/>
              <p:cNvSpPr/>
              <p:nvPr/>
            </p:nvSpPr>
            <p:spPr>
              <a:xfrm>
                <a:off x="9180425" y="2548978"/>
                <a:ext cx="1045028" cy="205075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2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43" name="Abgerundetes Rechteck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425" y="2548978"/>
                <a:ext cx="1045028" cy="2050753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Freihandform 45"/>
          <p:cNvSpPr/>
          <p:nvPr/>
        </p:nvSpPr>
        <p:spPr>
          <a:xfrm>
            <a:off x="6041571" y="1027064"/>
            <a:ext cx="3624943" cy="2162450"/>
          </a:xfrm>
          <a:custGeom>
            <a:avLst/>
            <a:gdLst>
              <a:gd name="connsiteX0" fmla="*/ 0 w 3624943"/>
              <a:gd name="connsiteY0" fmla="*/ 2162450 h 2162450"/>
              <a:gd name="connsiteX1" fmla="*/ 631372 w 3624943"/>
              <a:gd name="connsiteY1" fmla="*/ 660222 h 2162450"/>
              <a:gd name="connsiteX2" fmla="*/ 2209800 w 3624943"/>
              <a:gd name="connsiteY2" fmla="*/ 28850 h 2162450"/>
              <a:gd name="connsiteX3" fmla="*/ 3624943 w 3624943"/>
              <a:gd name="connsiteY3" fmla="*/ 1520193 h 21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4943" h="2162450">
                <a:moveTo>
                  <a:pt x="0" y="2162450"/>
                </a:moveTo>
                <a:cubicBezTo>
                  <a:pt x="131536" y="1589136"/>
                  <a:pt x="263072" y="1015822"/>
                  <a:pt x="631372" y="660222"/>
                </a:cubicBezTo>
                <a:cubicBezTo>
                  <a:pt x="999672" y="304622"/>
                  <a:pt x="1710872" y="-114478"/>
                  <a:pt x="2209800" y="28850"/>
                </a:cubicBezTo>
                <a:cubicBezTo>
                  <a:pt x="2708728" y="172178"/>
                  <a:pt x="3166835" y="846185"/>
                  <a:pt x="3624943" y="152019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ihandform 46"/>
          <p:cNvSpPr/>
          <p:nvPr/>
        </p:nvSpPr>
        <p:spPr>
          <a:xfrm>
            <a:off x="7935686" y="2085795"/>
            <a:ext cx="1382485" cy="1103719"/>
          </a:xfrm>
          <a:custGeom>
            <a:avLst/>
            <a:gdLst>
              <a:gd name="connsiteX0" fmla="*/ 0 w 1382485"/>
              <a:gd name="connsiteY0" fmla="*/ 1103719 h 1103719"/>
              <a:gd name="connsiteX1" fmla="*/ 239485 w 1382485"/>
              <a:gd name="connsiteY1" fmla="*/ 189319 h 1103719"/>
              <a:gd name="connsiteX2" fmla="*/ 859971 w 1382485"/>
              <a:gd name="connsiteY2" fmla="*/ 15148 h 1103719"/>
              <a:gd name="connsiteX3" fmla="*/ 1382485 w 1382485"/>
              <a:gd name="connsiteY3" fmla="*/ 428805 h 110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5" h="1103719">
                <a:moveTo>
                  <a:pt x="0" y="1103719"/>
                </a:moveTo>
                <a:cubicBezTo>
                  <a:pt x="48078" y="737233"/>
                  <a:pt x="96157" y="370747"/>
                  <a:pt x="239485" y="189319"/>
                </a:cubicBezTo>
                <a:cubicBezTo>
                  <a:pt x="382813" y="7891"/>
                  <a:pt x="669471" y="-24766"/>
                  <a:pt x="859971" y="15148"/>
                </a:cubicBezTo>
                <a:cubicBezTo>
                  <a:pt x="1050471" y="55062"/>
                  <a:pt x="1216478" y="241933"/>
                  <a:pt x="1382485" y="42880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ihandform 47"/>
          <p:cNvSpPr/>
          <p:nvPr/>
        </p:nvSpPr>
        <p:spPr>
          <a:xfrm>
            <a:off x="9895114" y="1675518"/>
            <a:ext cx="1273629" cy="1405139"/>
          </a:xfrm>
          <a:custGeom>
            <a:avLst/>
            <a:gdLst>
              <a:gd name="connsiteX0" fmla="*/ 1273629 w 1273629"/>
              <a:gd name="connsiteY0" fmla="*/ 1405139 h 1405139"/>
              <a:gd name="connsiteX1" fmla="*/ 1099457 w 1273629"/>
              <a:gd name="connsiteY1" fmla="*/ 196825 h 1405139"/>
              <a:gd name="connsiteX2" fmla="*/ 424543 w 1273629"/>
              <a:gd name="connsiteY2" fmla="*/ 66196 h 1405139"/>
              <a:gd name="connsiteX3" fmla="*/ 0 w 1273629"/>
              <a:gd name="connsiteY3" fmla="*/ 860853 h 140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3629" h="1405139">
                <a:moveTo>
                  <a:pt x="1273629" y="1405139"/>
                </a:moveTo>
                <a:cubicBezTo>
                  <a:pt x="1257300" y="912560"/>
                  <a:pt x="1240971" y="419982"/>
                  <a:pt x="1099457" y="196825"/>
                </a:cubicBezTo>
                <a:cubicBezTo>
                  <a:pt x="957943" y="-26332"/>
                  <a:pt x="607786" y="-44475"/>
                  <a:pt x="424543" y="66196"/>
                </a:cubicBezTo>
                <a:cubicBezTo>
                  <a:pt x="241300" y="176867"/>
                  <a:pt x="120650" y="518860"/>
                  <a:pt x="0" y="86085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ihandform 49"/>
          <p:cNvSpPr/>
          <p:nvPr/>
        </p:nvSpPr>
        <p:spPr>
          <a:xfrm>
            <a:off x="7717971" y="3962400"/>
            <a:ext cx="1687286" cy="1212343"/>
          </a:xfrm>
          <a:custGeom>
            <a:avLst/>
            <a:gdLst>
              <a:gd name="connsiteX0" fmla="*/ 1687286 w 1687286"/>
              <a:gd name="connsiteY0" fmla="*/ 664029 h 1212343"/>
              <a:gd name="connsiteX1" fmla="*/ 1513115 w 1687286"/>
              <a:gd name="connsiteY1" fmla="*/ 1012371 h 1212343"/>
              <a:gd name="connsiteX2" fmla="*/ 1055915 w 1687286"/>
              <a:gd name="connsiteY2" fmla="*/ 1208314 h 1212343"/>
              <a:gd name="connsiteX3" fmla="*/ 272143 w 1687286"/>
              <a:gd name="connsiteY3" fmla="*/ 838200 h 1212343"/>
              <a:gd name="connsiteX4" fmla="*/ 0 w 1687286"/>
              <a:gd name="connsiteY4" fmla="*/ 0 h 121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286" h="1212343">
                <a:moveTo>
                  <a:pt x="1687286" y="664029"/>
                </a:moveTo>
                <a:cubicBezTo>
                  <a:pt x="1652814" y="792843"/>
                  <a:pt x="1618343" y="921657"/>
                  <a:pt x="1513115" y="1012371"/>
                </a:cubicBezTo>
                <a:cubicBezTo>
                  <a:pt x="1407886" y="1103085"/>
                  <a:pt x="1262744" y="1237343"/>
                  <a:pt x="1055915" y="1208314"/>
                </a:cubicBezTo>
                <a:cubicBezTo>
                  <a:pt x="849086" y="1179286"/>
                  <a:pt x="448129" y="1039586"/>
                  <a:pt x="272143" y="838200"/>
                </a:cubicBezTo>
                <a:cubicBezTo>
                  <a:pt x="96157" y="636814"/>
                  <a:pt x="48078" y="318407"/>
                  <a:pt x="0" y="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ihandform 50"/>
          <p:cNvSpPr/>
          <p:nvPr/>
        </p:nvSpPr>
        <p:spPr>
          <a:xfrm>
            <a:off x="6019800" y="3984171"/>
            <a:ext cx="3548743" cy="1866000"/>
          </a:xfrm>
          <a:custGeom>
            <a:avLst/>
            <a:gdLst>
              <a:gd name="connsiteX0" fmla="*/ 3548743 w 3548743"/>
              <a:gd name="connsiteY0" fmla="*/ 631372 h 1866000"/>
              <a:gd name="connsiteX1" fmla="*/ 2677886 w 3548743"/>
              <a:gd name="connsiteY1" fmla="*/ 1741715 h 1866000"/>
              <a:gd name="connsiteX2" fmla="*/ 968829 w 3548743"/>
              <a:gd name="connsiteY2" fmla="*/ 1643743 h 1866000"/>
              <a:gd name="connsiteX3" fmla="*/ 0 w 3548743"/>
              <a:gd name="connsiteY3" fmla="*/ 0 h 18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8743" h="1866000">
                <a:moveTo>
                  <a:pt x="3548743" y="631372"/>
                </a:moveTo>
                <a:cubicBezTo>
                  <a:pt x="3328307" y="1102179"/>
                  <a:pt x="3107872" y="1572987"/>
                  <a:pt x="2677886" y="1741715"/>
                </a:cubicBezTo>
                <a:cubicBezTo>
                  <a:pt x="2247900" y="1910443"/>
                  <a:pt x="1415143" y="1934029"/>
                  <a:pt x="968829" y="1643743"/>
                </a:cubicBezTo>
                <a:cubicBezTo>
                  <a:pt x="522515" y="1353457"/>
                  <a:pt x="261257" y="676728"/>
                  <a:pt x="0" y="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reihandform 51"/>
          <p:cNvSpPr/>
          <p:nvPr/>
        </p:nvSpPr>
        <p:spPr>
          <a:xfrm>
            <a:off x="9786257" y="3853543"/>
            <a:ext cx="1556657" cy="1622974"/>
          </a:xfrm>
          <a:custGeom>
            <a:avLst/>
            <a:gdLst>
              <a:gd name="connsiteX0" fmla="*/ 0 w 1556657"/>
              <a:gd name="connsiteY0" fmla="*/ 762000 h 1622974"/>
              <a:gd name="connsiteX1" fmla="*/ 598714 w 1556657"/>
              <a:gd name="connsiteY1" fmla="*/ 1621971 h 1622974"/>
              <a:gd name="connsiteX2" fmla="*/ 1371600 w 1556657"/>
              <a:gd name="connsiteY2" fmla="*/ 914400 h 1622974"/>
              <a:gd name="connsiteX3" fmla="*/ 1556657 w 1556657"/>
              <a:gd name="connsiteY3" fmla="*/ 0 h 162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6657" h="1622974">
                <a:moveTo>
                  <a:pt x="0" y="762000"/>
                </a:moveTo>
                <a:cubicBezTo>
                  <a:pt x="185057" y="1179285"/>
                  <a:pt x="370114" y="1596571"/>
                  <a:pt x="598714" y="1621971"/>
                </a:cubicBezTo>
                <a:cubicBezTo>
                  <a:pt x="827314" y="1647371"/>
                  <a:pt x="1211943" y="1184729"/>
                  <a:pt x="1371600" y="914400"/>
                </a:cubicBezTo>
                <a:cubicBezTo>
                  <a:pt x="1531257" y="644071"/>
                  <a:pt x="1543957" y="322035"/>
                  <a:pt x="1556657" y="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uppieren 15"/>
          <p:cNvGrpSpPr/>
          <p:nvPr/>
        </p:nvGrpSpPr>
        <p:grpSpPr>
          <a:xfrm>
            <a:off x="5273554" y="2821676"/>
            <a:ext cx="1420311" cy="1446786"/>
            <a:chOff x="5273554" y="2821676"/>
            <a:chExt cx="1420311" cy="1446786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5273554" y="2821676"/>
              <a:ext cx="1420311" cy="1446786"/>
              <a:chOff x="9878210" y="2201048"/>
              <a:chExt cx="1420311" cy="1446786"/>
            </a:xfrm>
          </p:grpSpPr>
          <p:grpSp>
            <p:nvGrpSpPr>
              <p:cNvPr id="38" name="Gruppieren 37"/>
              <p:cNvGrpSpPr/>
              <p:nvPr/>
            </p:nvGrpSpPr>
            <p:grpSpPr>
              <a:xfrm>
                <a:off x="9878210" y="2338335"/>
                <a:ext cx="1420311" cy="1234297"/>
                <a:chOff x="2483765" y="973309"/>
                <a:chExt cx="4153259" cy="2430697"/>
              </a:xfrm>
            </p:grpSpPr>
            <p:sp>
              <p:nvSpPr>
                <p:cNvPr id="41" name="Bogen 40"/>
                <p:cNvSpPr/>
                <p:nvPr/>
              </p:nvSpPr>
              <p:spPr>
                <a:xfrm>
                  <a:off x="2483768" y="1470484"/>
                  <a:ext cx="4153256" cy="1933522"/>
                </a:xfrm>
                <a:prstGeom prst="arc">
                  <a:avLst>
                    <a:gd name="adj1" fmla="val 11415321"/>
                    <a:gd name="adj2" fmla="val 21079812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" name="Bogen 41"/>
                <p:cNvSpPr/>
                <p:nvPr/>
              </p:nvSpPr>
              <p:spPr>
                <a:xfrm>
                  <a:off x="2483765" y="973309"/>
                  <a:ext cx="4153256" cy="2000142"/>
                </a:xfrm>
                <a:prstGeom prst="arc">
                  <a:avLst>
                    <a:gd name="adj1" fmla="val 633946"/>
                    <a:gd name="adj2" fmla="val 10271154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feld 38"/>
                  <p:cNvSpPr txBox="1"/>
                  <p:nvPr/>
                </p:nvSpPr>
                <p:spPr>
                  <a:xfrm>
                    <a:off x="10100264" y="3309280"/>
                    <a:ext cx="164404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39" name="Textfeld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00264" y="3309280"/>
                    <a:ext cx="164404" cy="33855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46154" r="-115385" b="-1454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feld 39"/>
                  <p:cNvSpPr txBox="1"/>
                  <p:nvPr/>
                </p:nvSpPr>
                <p:spPr>
                  <a:xfrm>
                    <a:off x="10060845" y="2201048"/>
                    <a:ext cx="345031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40" name="Textfeld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60845" y="2201048"/>
                    <a:ext cx="345031" cy="33855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8772" r="-5263" b="-1454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hteck 52"/>
                <p:cNvSpPr/>
                <p:nvPr/>
              </p:nvSpPr>
              <p:spPr>
                <a:xfrm>
                  <a:off x="5589234" y="3317024"/>
                  <a:ext cx="4301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3" name="Rechteck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234" y="3317024"/>
                  <a:ext cx="430182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hteck 53"/>
              <p:cNvSpPr/>
              <p:nvPr/>
            </p:nvSpPr>
            <p:spPr>
              <a:xfrm>
                <a:off x="7576419" y="3340624"/>
                <a:ext cx="435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Rechteck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19" y="3340624"/>
                <a:ext cx="435504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hteck 54"/>
              <p:cNvSpPr/>
              <p:nvPr/>
            </p:nvSpPr>
            <p:spPr>
              <a:xfrm>
                <a:off x="10998756" y="3293565"/>
                <a:ext cx="4682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Rechteck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756" y="3293565"/>
                <a:ext cx="468270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feld 43"/>
          <p:cNvSpPr txBox="1"/>
          <p:nvPr/>
        </p:nvSpPr>
        <p:spPr>
          <a:xfrm>
            <a:off x="213535" y="1027064"/>
            <a:ext cx="4662380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0" dirty="0"/>
              <a:t>Every process can be extended to a reversible one</a:t>
            </a:r>
          </a:p>
        </p:txBody>
      </p:sp>
      <p:sp>
        <p:nvSpPr>
          <p:cNvPr id="10" name="Freihandform 9"/>
          <p:cNvSpPr/>
          <p:nvPr/>
        </p:nvSpPr>
        <p:spPr>
          <a:xfrm>
            <a:off x="9643872" y="4620768"/>
            <a:ext cx="134112" cy="1475232"/>
          </a:xfrm>
          <a:custGeom>
            <a:avLst/>
            <a:gdLst>
              <a:gd name="connsiteX0" fmla="*/ 134112 w 134112"/>
              <a:gd name="connsiteY0" fmla="*/ 1475232 h 1475232"/>
              <a:gd name="connsiteX1" fmla="*/ 24384 w 134112"/>
              <a:gd name="connsiteY1" fmla="*/ 902208 h 1475232"/>
              <a:gd name="connsiteX2" fmla="*/ 0 w 134112"/>
              <a:gd name="connsiteY2" fmla="*/ 0 h 147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112" h="1475232">
                <a:moveTo>
                  <a:pt x="134112" y="1475232"/>
                </a:moveTo>
                <a:cubicBezTo>
                  <a:pt x="90424" y="1311656"/>
                  <a:pt x="46736" y="1148080"/>
                  <a:pt x="24384" y="902208"/>
                </a:cubicBezTo>
                <a:cubicBezTo>
                  <a:pt x="2032" y="656336"/>
                  <a:pt x="1016" y="328168"/>
                  <a:pt x="0" y="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ihandform 11"/>
          <p:cNvSpPr/>
          <p:nvPr/>
        </p:nvSpPr>
        <p:spPr>
          <a:xfrm>
            <a:off x="9664163" y="768096"/>
            <a:ext cx="223549" cy="1780032"/>
          </a:xfrm>
          <a:custGeom>
            <a:avLst/>
            <a:gdLst>
              <a:gd name="connsiteX0" fmla="*/ 101629 w 223549"/>
              <a:gd name="connsiteY0" fmla="*/ 1780032 h 1780032"/>
              <a:gd name="connsiteX1" fmla="*/ 4093 w 223549"/>
              <a:gd name="connsiteY1" fmla="*/ 743712 h 1780032"/>
              <a:gd name="connsiteX2" fmla="*/ 223549 w 223549"/>
              <a:gd name="connsiteY2" fmla="*/ 0 h 17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49" h="1780032">
                <a:moveTo>
                  <a:pt x="101629" y="1780032"/>
                </a:moveTo>
                <a:cubicBezTo>
                  <a:pt x="42701" y="1410208"/>
                  <a:pt x="-16227" y="1040384"/>
                  <a:pt x="4093" y="743712"/>
                </a:cubicBezTo>
                <a:cubicBezTo>
                  <a:pt x="24413" y="447040"/>
                  <a:pt x="123981" y="223520"/>
                  <a:pt x="223549" y="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lipse 12"/>
          <p:cNvSpPr/>
          <p:nvPr/>
        </p:nvSpPr>
        <p:spPr>
          <a:xfrm>
            <a:off x="9568543" y="6117037"/>
            <a:ext cx="552351" cy="51405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9895114" y="261694"/>
            <a:ext cx="552351" cy="51405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49655" y="4393462"/>
            <a:ext cx="37773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00" dirty="0"/>
              <a:t>Can be realised with physical systems!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9730951" y="5681168"/>
                <a:ext cx="50033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951" y="5681168"/>
                <a:ext cx="500330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9789975" y="729634"/>
                <a:ext cx="47801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9975" y="729634"/>
                <a:ext cx="478015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17A29D-CB04-4E70-832C-4C7688B245B4}"/>
                  </a:ext>
                </a:extLst>
              </p:cNvPr>
              <p:cNvSpPr txBox="1"/>
              <p:nvPr/>
            </p:nvSpPr>
            <p:spPr>
              <a:xfrm>
                <a:off x="-37536" y="2966376"/>
                <a:ext cx="4224281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AU" sz="29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sz="29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AU" sz="2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9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AU" sz="2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AU" sz="2900" b="0" dirty="0"/>
                  <a:t>, 	</a:t>
                </a:r>
                <a14:m>
                  <m:oMath xmlns:m="http://schemas.openxmlformats.org/officeDocument/2006/math">
                    <m:r>
                      <a:rPr lang="en-AU" sz="2900" b="0" i="1" smtClean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AU" sz="2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sz="29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9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AU" sz="29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AU" sz="29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AU" sz="29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17A29D-CB04-4E70-832C-4C7688B24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536" y="2966376"/>
                <a:ext cx="4224281" cy="446276"/>
              </a:xfrm>
              <a:prstGeom prst="rect">
                <a:avLst/>
              </a:prstGeom>
              <a:blipFill>
                <a:blip r:embed="rId17"/>
                <a:stretch>
                  <a:fillRect t="-24658" b="-493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56482428-597E-424F-BA34-E0DCC5C2398E}"/>
              </a:ext>
            </a:extLst>
          </p:cNvPr>
          <p:cNvSpPr txBox="1"/>
          <p:nvPr/>
        </p:nvSpPr>
        <p:spPr>
          <a:xfrm>
            <a:off x="173898" y="6356255"/>
            <a:ext cx="6192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dirty="0">
                <a:effectLst/>
              </a:rPr>
              <a:t>E. Fredkin and T. Toffoli, </a:t>
            </a:r>
            <a:r>
              <a:rPr lang="en-AU" i="1" dirty="0">
                <a:effectLst/>
              </a:rPr>
              <a:t>Int J </a:t>
            </a:r>
            <a:r>
              <a:rPr lang="en-AU" i="1" dirty="0" err="1">
                <a:effectLst/>
              </a:rPr>
              <a:t>Theor</a:t>
            </a:r>
            <a:r>
              <a:rPr lang="en-AU" i="1" dirty="0">
                <a:effectLst/>
              </a:rPr>
              <a:t> Phys</a:t>
            </a:r>
            <a:r>
              <a:rPr lang="en-AU" dirty="0">
                <a:effectLst/>
              </a:rPr>
              <a:t> </a:t>
            </a:r>
            <a:r>
              <a:rPr lang="en-AU" b="1" dirty="0">
                <a:effectLst/>
              </a:rPr>
              <a:t>21</a:t>
            </a:r>
            <a:r>
              <a:rPr lang="en-AU" dirty="0">
                <a:effectLst/>
              </a:rPr>
              <a:t>, 219 (1982)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Abgerundetes Rechteck 44">
                <a:extLst>
                  <a:ext uri="{FF2B5EF4-FFF2-40B4-BE49-F238E27FC236}">
                    <a16:creationId xmlns:a16="http://schemas.microsoft.com/office/drawing/2014/main" id="{9DF63BAE-5618-46F1-A157-D12C417F16F8}"/>
                  </a:ext>
                </a:extLst>
              </p:cNvPr>
              <p:cNvSpPr/>
              <p:nvPr/>
            </p:nvSpPr>
            <p:spPr>
              <a:xfrm>
                <a:off x="9178842" y="2559129"/>
                <a:ext cx="1045028" cy="205075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>
          <p:sp>
            <p:nvSpPr>
              <p:cNvPr id="45" name="Abgerundetes Rechteck 44">
                <a:extLst>
                  <a:ext uri="{FF2B5EF4-FFF2-40B4-BE49-F238E27FC236}">
                    <a16:creationId xmlns:a16="http://schemas.microsoft.com/office/drawing/2014/main" id="{9DF63BAE-5618-46F1-A157-D12C417F1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842" y="2559129"/>
                <a:ext cx="1045028" cy="2050753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 descr="Diagram&#10;&#10;Description automatically generated">
            <a:extLst>
              <a:ext uri="{FF2B5EF4-FFF2-40B4-BE49-F238E27FC236}">
                <a16:creationId xmlns:a16="http://schemas.microsoft.com/office/drawing/2014/main" id="{57C7EC42-D681-424C-9BA5-0AED8FD1120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3" r="784"/>
          <a:stretch/>
        </p:blipFill>
        <p:spPr>
          <a:xfrm>
            <a:off x="8714883" y="2213808"/>
            <a:ext cx="2551831" cy="2622964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10562332" y="2740255"/>
            <a:ext cx="1420311" cy="1446786"/>
            <a:chOff x="9878210" y="2247615"/>
            <a:chExt cx="1420311" cy="1446786"/>
          </a:xfrm>
        </p:grpSpPr>
        <p:grpSp>
          <p:nvGrpSpPr>
            <p:cNvPr id="4" name="Gruppieren 3"/>
            <p:cNvGrpSpPr/>
            <p:nvPr/>
          </p:nvGrpSpPr>
          <p:grpSpPr>
            <a:xfrm>
              <a:off x="9878210" y="2338335"/>
              <a:ext cx="1420311" cy="1234297"/>
              <a:chOff x="2483765" y="973309"/>
              <a:chExt cx="4153259" cy="2430697"/>
            </a:xfrm>
          </p:grpSpPr>
          <p:sp>
            <p:nvSpPr>
              <p:cNvPr id="5" name="Bogen 4"/>
              <p:cNvSpPr/>
              <p:nvPr/>
            </p:nvSpPr>
            <p:spPr>
              <a:xfrm>
                <a:off x="2483768" y="1470484"/>
                <a:ext cx="4153256" cy="1933522"/>
              </a:xfrm>
              <a:prstGeom prst="arc">
                <a:avLst>
                  <a:gd name="adj1" fmla="val 11415321"/>
                  <a:gd name="adj2" fmla="val 21079812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Bogen 5"/>
              <p:cNvSpPr/>
              <p:nvPr/>
            </p:nvSpPr>
            <p:spPr>
              <a:xfrm>
                <a:off x="2483765" y="973309"/>
                <a:ext cx="4153256" cy="2000142"/>
              </a:xfrm>
              <a:prstGeom prst="arc">
                <a:avLst>
                  <a:gd name="adj1" fmla="val 633946"/>
                  <a:gd name="adj2" fmla="val 10271154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feld 6"/>
                <p:cNvSpPr txBox="1"/>
                <p:nvPr/>
              </p:nvSpPr>
              <p:spPr>
                <a:xfrm>
                  <a:off x="10054104" y="3355847"/>
                  <a:ext cx="164404" cy="33855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7" name="Textfeld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4104" y="3355847"/>
                  <a:ext cx="164404" cy="33855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46154" r="-142308" b="-142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/>
                <p:nvPr/>
              </p:nvSpPr>
              <p:spPr>
                <a:xfrm>
                  <a:off x="10014685" y="2247615"/>
                  <a:ext cx="393248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4685" y="2247615"/>
                  <a:ext cx="393248" cy="3385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692" r="-4615" b="-1454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uppieren 30"/>
          <p:cNvGrpSpPr/>
          <p:nvPr/>
        </p:nvGrpSpPr>
        <p:grpSpPr>
          <a:xfrm>
            <a:off x="7137584" y="2821676"/>
            <a:ext cx="1420311" cy="1446786"/>
            <a:chOff x="9878210" y="2217035"/>
            <a:chExt cx="1420311" cy="1446786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9878210" y="2338335"/>
              <a:ext cx="1420311" cy="1234297"/>
              <a:chOff x="2483765" y="973309"/>
              <a:chExt cx="4153259" cy="2430697"/>
            </a:xfrm>
          </p:grpSpPr>
          <p:sp>
            <p:nvSpPr>
              <p:cNvPr id="35" name="Bogen 34"/>
              <p:cNvSpPr/>
              <p:nvPr/>
            </p:nvSpPr>
            <p:spPr>
              <a:xfrm>
                <a:off x="2483768" y="1470484"/>
                <a:ext cx="4153256" cy="1933522"/>
              </a:xfrm>
              <a:prstGeom prst="arc">
                <a:avLst>
                  <a:gd name="adj1" fmla="val 11415321"/>
                  <a:gd name="adj2" fmla="val 21079812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Bogen 35"/>
              <p:cNvSpPr/>
              <p:nvPr/>
            </p:nvSpPr>
            <p:spPr>
              <a:xfrm>
                <a:off x="2483765" y="973309"/>
                <a:ext cx="4153256" cy="2000142"/>
              </a:xfrm>
              <a:prstGeom prst="arc">
                <a:avLst>
                  <a:gd name="adj1" fmla="val 633946"/>
                  <a:gd name="adj2" fmla="val 10271154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feld 32"/>
                <p:cNvSpPr txBox="1"/>
                <p:nvPr/>
              </p:nvSpPr>
              <p:spPr>
                <a:xfrm>
                  <a:off x="10165920" y="3325267"/>
                  <a:ext cx="164404" cy="33855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33" name="Textfeld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5920" y="3325267"/>
                  <a:ext cx="164404" cy="3385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0741" r="-114815" b="-1454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feld 33"/>
                <p:cNvSpPr txBox="1"/>
                <p:nvPr/>
              </p:nvSpPr>
              <p:spPr>
                <a:xfrm>
                  <a:off x="10126501" y="2217035"/>
                  <a:ext cx="351570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34" name="Textfeld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6501" y="2217035"/>
                  <a:ext cx="351570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526" r="-7018" b="-1454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5C5E0DA0-4E34-4C55-AC6A-108AAEB4DD59}"/>
              </a:ext>
            </a:extLst>
          </p:cNvPr>
          <p:cNvSpPr txBox="1"/>
          <p:nvPr/>
        </p:nvSpPr>
        <p:spPr>
          <a:xfrm>
            <a:off x="2691391" y="2249956"/>
            <a:ext cx="6605955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dirty="0"/>
              <a:t>When you have eliminated all which is impossible, then </a:t>
            </a:r>
            <a:r>
              <a:rPr lang="en-US" sz="4000" b="1" dirty="0"/>
              <a:t>whatever remains, however improbable, must be the truth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257002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0" grpId="0" animBg="1"/>
      <p:bldP spid="12" grpId="0" animBg="1"/>
      <p:bldP spid="13" grpId="0" animBg="1"/>
      <p:bldP spid="49" grpId="0" animBg="1"/>
      <p:bldP spid="15" grpId="0"/>
      <p:bldP spid="17" grpId="0"/>
      <p:bldP spid="18" grpId="0"/>
      <p:bldP spid="3" grpId="0"/>
      <p:bldP spid="56" grpId="0"/>
      <p:bldP spid="45" grpId="0" animBg="1"/>
      <p:bldP spid="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">
            <a:extLst>
              <a:ext uri="{FF2B5EF4-FFF2-40B4-BE49-F238E27FC236}">
                <a16:creationId xmlns:a16="http://schemas.microsoft.com/office/drawing/2014/main" id="{433200D0-5512-4068-84D6-DB544AC4E25B}"/>
              </a:ext>
            </a:extLst>
          </p:cNvPr>
          <p:cNvSpPr/>
          <p:nvPr/>
        </p:nvSpPr>
        <p:spPr>
          <a:xfrm>
            <a:off x="76200" y="0"/>
            <a:ext cx="1211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Quantum framework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44EA19-D664-4FFF-A009-E1BC09EB3C96}"/>
              </a:ext>
            </a:extLst>
          </p:cNvPr>
          <p:cNvGrpSpPr/>
          <p:nvPr/>
        </p:nvGrpSpPr>
        <p:grpSpPr>
          <a:xfrm>
            <a:off x="8731337" y="1642011"/>
            <a:ext cx="2445778" cy="1938003"/>
            <a:chOff x="8249133" y="1830313"/>
            <a:chExt cx="2445778" cy="1938003"/>
          </a:xfrm>
        </p:grpSpPr>
        <p:sp>
          <p:nvSpPr>
            <p:cNvPr id="6" name="Rechteck 19">
              <a:extLst>
                <a:ext uri="{FF2B5EF4-FFF2-40B4-BE49-F238E27FC236}">
                  <a16:creationId xmlns:a16="http://schemas.microsoft.com/office/drawing/2014/main" id="{E0817D95-09B9-4286-BEF8-939B69C6B4B8}"/>
                </a:ext>
              </a:extLst>
            </p:cNvPr>
            <p:cNvSpPr/>
            <p:nvPr/>
          </p:nvSpPr>
          <p:spPr>
            <a:xfrm>
              <a:off x="8460559" y="1830313"/>
              <a:ext cx="2186343" cy="3680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hteck 20">
              <a:extLst>
                <a:ext uri="{FF2B5EF4-FFF2-40B4-BE49-F238E27FC236}">
                  <a16:creationId xmlns:a16="http://schemas.microsoft.com/office/drawing/2014/main" id="{586C180F-E98D-4232-8AF6-54E8D7EF5F0B}"/>
                </a:ext>
              </a:extLst>
            </p:cNvPr>
            <p:cNvSpPr/>
            <p:nvPr/>
          </p:nvSpPr>
          <p:spPr>
            <a:xfrm>
              <a:off x="8460558" y="3400294"/>
              <a:ext cx="2186343" cy="3680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hteck 21">
              <a:extLst>
                <a:ext uri="{FF2B5EF4-FFF2-40B4-BE49-F238E27FC236}">
                  <a16:creationId xmlns:a16="http://schemas.microsoft.com/office/drawing/2014/main" id="{F3959018-83FE-4E40-867B-9C45D773D7F0}"/>
                </a:ext>
              </a:extLst>
            </p:cNvPr>
            <p:cNvSpPr/>
            <p:nvPr/>
          </p:nvSpPr>
          <p:spPr>
            <a:xfrm>
              <a:off x="9276288" y="2198335"/>
              <a:ext cx="544521" cy="1201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W</a:t>
              </a:r>
            </a:p>
          </p:txBody>
        </p:sp>
        <p:sp>
          <p:nvSpPr>
            <p:cNvPr id="9" name="Pfeil nach oben 5">
              <a:extLst>
                <a:ext uri="{FF2B5EF4-FFF2-40B4-BE49-F238E27FC236}">
                  <a16:creationId xmlns:a16="http://schemas.microsoft.com/office/drawing/2014/main" id="{E65C286C-772C-4763-9190-87461C79E451}"/>
                </a:ext>
              </a:extLst>
            </p:cNvPr>
            <p:cNvSpPr/>
            <p:nvPr/>
          </p:nvSpPr>
          <p:spPr>
            <a:xfrm>
              <a:off x="10129610" y="3112401"/>
              <a:ext cx="256297" cy="289269"/>
            </a:xfrm>
            <a:prstGeom prst="up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feil nach oben 6">
              <a:extLst>
                <a:ext uri="{FF2B5EF4-FFF2-40B4-BE49-F238E27FC236}">
                  <a16:creationId xmlns:a16="http://schemas.microsoft.com/office/drawing/2014/main" id="{65059393-79CB-4EFA-99E0-FF1A3A0F41E6}"/>
                </a:ext>
              </a:extLst>
            </p:cNvPr>
            <p:cNvSpPr/>
            <p:nvPr/>
          </p:nvSpPr>
          <p:spPr>
            <a:xfrm>
              <a:off x="8718090" y="3109614"/>
              <a:ext cx="256297" cy="289269"/>
            </a:xfrm>
            <a:prstGeom prst="up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feil nach oben 7">
              <a:extLst>
                <a:ext uri="{FF2B5EF4-FFF2-40B4-BE49-F238E27FC236}">
                  <a16:creationId xmlns:a16="http://schemas.microsoft.com/office/drawing/2014/main" id="{1E1BD897-A103-4CBB-8520-659A8F60833E}"/>
                </a:ext>
              </a:extLst>
            </p:cNvPr>
            <p:cNvSpPr/>
            <p:nvPr/>
          </p:nvSpPr>
          <p:spPr>
            <a:xfrm>
              <a:off x="10129610" y="2194283"/>
              <a:ext cx="256297" cy="289269"/>
            </a:xfrm>
            <a:prstGeom prst="up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feil nach oben 8">
              <a:extLst>
                <a:ext uri="{FF2B5EF4-FFF2-40B4-BE49-F238E27FC236}">
                  <a16:creationId xmlns:a16="http://schemas.microsoft.com/office/drawing/2014/main" id="{57903FCB-6596-4790-9EBC-2001C8DC02B5}"/>
                </a:ext>
              </a:extLst>
            </p:cNvPr>
            <p:cNvSpPr/>
            <p:nvPr/>
          </p:nvSpPr>
          <p:spPr>
            <a:xfrm>
              <a:off x="8722887" y="2183990"/>
              <a:ext cx="256297" cy="289269"/>
            </a:xfrm>
            <a:prstGeom prst="up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hteck 72">
                  <a:extLst>
                    <a:ext uri="{FF2B5EF4-FFF2-40B4-BE49-F238E27FC236}">
                      <a16:creationId xmlns:a16="http://schemas.microsoft.com/office/drawing/2014/main" id="{C85D1B8C-6DE7-47D1-AA42-AA9E223656E7}"/>
                    </a:ext>
                  </a:extLst>
                </p:cNvPr>
                <p:cNvSpPr/>
                <p:nvPr/>
              </p:nvSpPr>
              <p:spPr>
                <a:xfrm>
                  <a:off x="8266594" y="3043013"/>
                  <a:ext cx="36720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13" name="Rechteck 72">
                  <a:extLst>
                    <a:ext uri="{FF2B5EF4-FFF2-40B4-BE49-F238E27FC236}">
                      <a16:creationId xmlns:a16="http://schemas.microsoft.com/office/drawing/2014/main" id="{C85D1B8C-6DE7-47D1-AA42-AA9E223656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6594" y="3043013"/>
                  <a:ext cx="367204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1333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echteck 73">
                  <a:extLst>
                    <a:ext uri="{FF2B5EF4-FFF2-40B4-BE49-F238E27FC236}">
                      <a16:creationId xmlns:a16="http://schemas.microsoft.com/office/drawing/2014/main" id="{630C824D-9650-4EEA-B976-E6284B0A09D2}"/>
                    </a:ext>
                  </a:extLst>
                </p:cNvPr>
                <p:cNvSpPr/>
                <p:nvPr/>
              </p:nvSpPr>
              <p:spPr>
                <a:xfrm>
                  <a:off x="10295377" y="2186776"/>
                  <a:ext cx="39953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14" name="Rechteck 73">
                  <a:extLst>
                    <a:ext uri="{FF2B5EF4-FFF2-40B4-BE49-F238E27FC236}">
                      <a16:creationId xmlns:a16="http://schemas.microsoft.com/office/drawing/2014/main" id="{630C824D-9650-4EEA-B976-E6284B0A09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5377" y="2186776"/>
                  <a:ext cx="399534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13636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hteck 74">
                  <a:extLst>
                    <a:ext uri="{FF2B5EF4-FFF2-40B4-BE49-F238E27FC236}">
                      <a16:creationId xmlns:a16="http://schemas.microsoft.com/office/drawing/2014/main" id="{761C0095-BFEF-4017-BDD9-53FEA63BA616}"/>
                    </a:ext>
                  </a:extLst>
                </p:cNvPr>
                <p:cNvSpPr/>
                <p:nvPr/>
              </p:nvSpPr>
              <p:spPr>
                <a:xfrm>
                  <a:off x="8249133" y="2194282"/>
                  <a:ext cx="40212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15" name="Rechteck 74">
                  <a:extLst>
                    <a:ext uri="{FF2B5EF4-FFF2-40B4-BE49-F238E27FC236}">
                      <a16:creationId xmlns:a16="http://schemas.microsoft.com/office/drawing/2014/main" id="{761C0095-BFEF-4017-BDD9-53FEA63BA6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9133" y="2194282"/>
                  <a:ext cx="402127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hteck 75">
                  <a:extLst>
                    <a:ext uri="{FF2B5EF4-FFF2-40B4-BE49-F238E27FC236}">
                      <a16:creationId xmlns:a16="http://schemas.microsoft.com/office/drawing/2014/main" id="{C5701AE4-2A3B-4823-BD86-80F3897F4622}"/>
                    </a:ext>
                  </a:extLst>
                </p:cNvPr>
                <p:cNvSpPr/>
                <p:nvPr/>
              </p:nvSpPr>
              <p:spPr>
                <a:xfrm>
                  <a:off x="10316216" y="3069581"/>
                  <a:ext cx="36720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16" name="Rechteck 75">
                  <a:extLst>
                    <a:ext uri="{FF2B5EF4-FFF2-40B4-BE49-F238E27FC236}">
                      <a16:creationId xmlns:a16="http://schemas.microsoft.com/office/drawing/2014/main" id="{C5701AE4-2A3B-4823-BD86-80F3897F46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6216" y="3069581"/>
                  <a:ext cx="367204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9836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ED1038-44EE-4EE3-990F-0D9BBE69F074}"/>
                  </a:ext>
                </a:extLst>
              </p:cNvPr>
              <p:cNvSpPr txBox="1"/>
              <p:nvPr/>
            </p:nvSpPr>
            <p:spPr>
              <a:xfrm>
                <a:off x="177800" y="1493520"/>
                <a:ext cx="7522172" cy="4555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900" dirty="0"/>
                  <a:t>Local operations </a:t>
                </a:r>
                <a14:m>
                  <m:oMath xmlns:m="http://schemas.openxmlformats.org/officeDocument/2006/math">
                    <m:r>
                      <a:rPr lang="en-AU" sz="29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sz="2900" dirty="0"/>
                  <a:t> quantum operations</a:t>
                </a:r>
              </a:p>
              <a:p>
                <a:endParaRPr lang="en-AU" sz="2900" dirty="0"/>
              </a:p>
              <a:p>
                <a:r>
                  <a:rPr lang="en-AU" sz="2900" dirty="0"/>
                  <a:t>Process function </a:t>
                </a:r>
                <a14:m>
                  <m:oMath xmlns:m="http://schemas.openxmlformats.org/officeDocument/2006/math">
                    <m:r>
                      <a:rPr lang="en-AU" sz="29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sz="2900" dirty="0"/>
                  <a:t> process matrix</a:t>
                </a:r>
              </a:p>
              <a:p>
                <a:r>
                  <a:rPr lang="en-AU" sz="2900" dirty="0"/>
                  <a:t>Unifies and generalises state, evolution</a:t>
                </a:r>
              </a:p>
              <a:p>
                <a:endParaRPr lang="en-AU" sz="2900" dirty="0"/>
              </a:p>
              <a:p>
                <a:r>
                  <a:rPr lang="en-AU" sz="2900" dirty="0"/>
                  <a:t>Linear! Can be unitary</a:t>
                </a:r>
              </a:p>
              <a:p>
                <a:endParaRPr lang="en-AU" sz="2900" dirty="0"/>
              </a:p>
              <a:p>
                <a:r>
                  <a:rPr lang="en-AU" sz="2900" dirty="0"/>
                  <a:t>Bipartite non-ordered processes</a:t>
                </a:r>
              </a:p>
              <a:p>
                <a:endParaRPr lang="en-AU" sz="2900" dirty="0"/>
              </a:p>
              <a:p>
                <a:r>
                  <a:rPr lang="en-AU" sz="2900" dirty="0"/>
                  <a:t>Applications to laboratory scenarios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ED1038-44EE-4EE3-990F-0D9BBE69F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1493520"/>
                <a:ext cx="7522172" cy="4555093"/>
              </a:xfrm>
              <a:prstGeom prst="rect">
                <a:avLst/>
              </a:prstGeom>
              <a:blipFill>
                <a:blip r:embed="rId6"/>
                <a:stretch>
                  <a:fillRect l="-1702" t="-1339" b="-29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BF02D1C-6577-4F86-BEE6-06F9174AFEEB}"/>
              </a:ext>
            </a:extLst>
          </p:cNvPr>
          <p:cNvSpPr txBox="1"/>
          <p:nvPr/>
        </p:nvSpPr>
        <p:spPr>
          <a:xfrm>
            <a:off x="6152294" y="62802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dirty="0">
                <a:effectLst/>
              </a:rPr>
              <a:t>O. Oreshkov, FC, and Č. Brukner, </a:t>
            </a:r>
            <a:r>
              <a:rPr lang="en-AU" i="1" dirty="0">
                <a:effectLst/>
              </a:rPr>
              <a:t>Nat. </a:t>
            </a:r>
            <a:r>
              <a:rPr lang="en-AU" i="1" dirty="0" err="1">
                <a:effectLst/>
              </a:rPr>
              <a:t>Commun</a:t>
            </a:r>
            <a:r>
              <a:rPr lang="en-AU" i="1" dirty="0">
                <a:effectLst/>
              </a:rPr>
              <a:t>. </a:t>
            </a:r>
            <a:r>
              <a:rPr lang="en-AU" b="1" dirty="0">
                <a:effectLst/>
              </a:rPr>
              <a:t>3</a:t>
            </a:r>
            <a:r>
              <a:rPr lang="en-AU" dirty="0">
                <a:effectLst/>
              </a:rPr>
              <a:t>, 1092 (2012)</a:t>
            </a:r>
          </a:p>
        </p:txBody>
      </p:sp>
    </p:spTree>
    <p:extLst>
      <p:ext uri="{BB962C8B-B14F-4D97-AF65-F5344CB8AC3E}">
        <p14:creationId xmlns:p14="http://schemas.microsoft.com/office/powerpoint/2010/main" val="92602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30628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>
                <a:solidFill>
                  <a:srgbClr val="002060"/>
                </a:solidFill>
              </a:rPr>
              <a:t>Conclusions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9743" y="1328057"/>
            <a:ext cx="11151451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900" dirty="0"/>
              <a:t>Time travel perhaps not possible, but fun to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900" dirty="0"/>
              <a:t>Classical, reversible time travel logically possible</a:t>
            </a:r>
          </a:p>
          <a:p>
            <a:pPr lvl="1"/>
            <a:r>
              <a:rPr lang="en-GB" sz="2900" dirty="0"/>
              <a:t> 	Physically?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900" dirty="0"/>
              <a:t>What does a time travel experience? (Patch different regions together.)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900" dirty="0"/>
              <a:t>Quantum causal structures: relevant for quantum gravity?</a:t>
            </a:r>
          </a:p>
        </p:txBody>
      </p:sp>
    </p:spTree>
    <p:extLst>
      <p:ext uri="{BB962C8B-B14F-4D97-AF65-F5344CB8AC3E}">
        <p14:creationId xmlns:p14="http://schemas.microsoft.com/office/powerpoint/2010/main" val="220105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5D1E6A1-8142-4AEF-85C6-026CD57B8695}"/>
              </a:ext>
            </a:extLst>
          </p:cNvPr>
          <p:cNvSpPr txBox="1">
            <a:spLocks/>
          </p:cNvSpPr>
          <p:nvPr/>
        </p:nvSpPr>
        <p:spPr>
          <a:xfrm>
            <a:off x="0" y="89632"/>
            <a:ext cx="12192000" cy="620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002060"/>
                </a:solidFill>
              </a:rPr>
              <a:t>Travel to the future</a:t>
            </a:r>
          </a:p>
        </p:txBody>
      </p:sp>
      <p:pic>
        <p:nvPicPr>
          <p:cNvPr id="4" name="clock" descr="Shape, circle&#10;&#10;Description automatically generated">
            <a:extLst>
              <a:ext uri="{FF2B5EF4-FFF2-40B4-BE49-F238E27FC236}">
                <a16:creationId xmlns:a16="http://schemas.microsoft.com/office/drawing/2014/main" id="{A9826702-9182-42CB-8536-09C60364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198" y="1629696"/>
            <a:ext cx="4199603" cy="419960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DD1FC78-86B2-4489-9C7B-B314997F80E2}"/>
              </a:ext>
            </a:extLst>
          </p:cNvPr>
          <p:cNvSpPr/>
          <p:nvPr/>
        </p:nvSpPr>
        <p:spPr>
          <a:xfrm>
            <a:off x="4047742" y="1688400"/>
            <a:ext cx="4096513" cy="4078800"/>
          </a:xfrm>
          <a:prstGeom prst="ellipse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942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hill with trees and buildings on it&#10;&#10;Description automatically generated with low confidence">
            <a:extLst>
              <a:ext uri="{FF2B5EF4-FFF2-40B4-BE49-F238E27FC236}">
                <a16:creationId xmlns:a16="http://schemas.microsoft.com/office/drawing/2014/main" id="{ED61A766-2E7E-4CD2-9C94-12FF18732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1236207"/>
            <a:ext cx="8426245" cy="5617497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0" y="89632"/>
            <a:ext cx="12192000" cy="620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002060"/>
                </a:solidFill>
              </a:rPr>
              <a:t>Travel fast forward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27" y="2204734"/>
            <a:ext cx="718385" cy="71838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97" y="5429497"/>
            <a:ext cx="718385" cy="71838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97" y="5429497"/>
            <a:ext cx="718385" cy="71838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26" y="2204733"/>
            <a:ext cx="718385" cy="71838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8767016" y="2932950"/>
            <a:ext cx="25682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“Lower is slower”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749318" y="3898331"/>
            <a:ext cx="34426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Tested to high precision</a:t>
            </a:r>
          </a:p>
          <a:p>
            <a:endParaRPr lang="en-GB" sz="2600" dirty="0"/>
          </a:p>
          <a:p>
            <a:r>
              <a:rPr lang="en-GB" sz="2600" dirty="0"/>
              <a:t>Crucial for GPS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749318" y="1524540"/>
            <a:ext cx="260366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solidFill>
                  <a:srgbClr val="FF0000"/>
                </a:solidFill>
              </a:rPr>
              <a:t>General relativity:</a:t>
            </a:r>
            <a:br>
              <a:rPr lang="en-GB" sz="2600" dirty="0">
                <a:solidFill>
                  <a:srgbClr val="FF0000"/>
                </a:solidFill>
              </a:rPr>
            </a:br>
            <a:r>
              <a:rPr lang="en-GB" sz="2600" dirty="0">
                <a:solidFill>
                  <a:srgbClr val="FF0000"/>
                </a:solidFill>
              </a:rPr>
              <a:t>time dilation</a:t>
            </a:r>
          </a:p>
        </p:txBody>
      </p:sp>
    </p:spTree>
    <p:extLst>
      <p:ext uri="{BB962C8B-B14F-4D97-AF65-F5344CB8AC3E}">
        <p14:creationId xmlns:p14="http://schemas.microsoft.com/office/powerpoint/2010/main" val="27111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0" y="0"/>
            <a:ext cx="1219200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002060"/>
                </a:solidFill>
              </a:rPr>
              <a:t>Travel </a:t>
            </a:r>
            <a:r>
              <a:rPr lang="en-GB" sz="4800" b="1" i="1" dirty="0">
                <a:solidFill>
                  <a:srgbClr val="002060"/>
                </a:solidFill>
              </a:rPr>
              <a:t>to the past</a:t>
            </a:r>
            <a:r>
              <a:rPr lang="en-GB" sz="4800" b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883" y="847136"/>
            <a:ext cx="2241911" cy="200752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169" y="4984651"/>
            <a:ext cx="2119625" cy="113114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237046" y="1618531"/>
            <a:ext cx="11267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Monday</a:t>
            </a:r>
          </a:p>
        </p:txBody>
      </p:sp>
      <p:sp>
        <p:nvSpPr>
          <p:cNvPr id="7" name="Bogen 6"/>
          <p:cNvSpPr/>
          <p:nvPr/>
        </p:nvSpPr>
        <p:spPr>
          <a:xfrm>
            <a:off x="6864267" y="2112940"/>
            <a:ext cx="1872343" cy="3537857"/>
          </a:xfrm>
          <a:prstGeom prst="arc">
            <a:avLst>
              <a:gd name="adj1" fmla="val 16750931"/>
              <a:gd name="adj2" fmla="val 5089817"/>
            </a:avLst>
          </a:prstGeom>
          <a:ln w="25400">
            <a:solidFill>
              <a:schemeClr val="accent4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feld 7"/>
          <p:cNvSpPr txBox="1"/>
          <p:nvPr/>
        </p:nvSpPr>
        <p:spPr>
          <a:xfrm>
            <a:off x="7349256" y="5714319"/>
            <a:ext cx="10145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Sunday</a:t>
            </a:r>
          </a:p>
        </p:txBody>
      </p:sp>
      <p:sp>
        <p:nvSpPr>
          <p:cNvPr id="9" name="Bogen 8"/>
          <p:cNvSpPr/>
          <p:nvPr/>
        </p:nvSpPr>
        <p:spPr>
          <a:xfrm rot="10800000">
            <a:off x="3712635" y="2112940"/>
            <a:ext cx="1872343" cy="3537857"/>
          </a:xfrm>
          <a:prstGeom prst="arc">
            <a:avLst>
              <a:gd name="adj1" fmla="val 16750931"/>
              <a:gd name="adj2" fmla="val 5089817"/>
            </a:avLst>
          </a:prstGeom>
          <a:ln w="25400">
            <a:solidFill>
              <a:schemeClr val="accent4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Gerader Verbinder 10"/>
          <p:cNvCxnSpPr/>
          <p:nvPr/>
        </p:nvCxnSpPr>
        <p:spPr>
          <a:xfrm>
            <a:off x="3429596" y="3387528"/>
            <a:ext cx="548640" cy="60729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H="1">
            <a:off x="3393020" y="3387528"/>
            <a:ext cx="639228" cy="60099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817421" y="3295609"/>
            <a:ext cx="45236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5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943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" y="116705"/>
            <a:ext cx="12192000" cy="620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002060"/>
                </a:solidFill>
              </a:rPr>
              <a:t>The sci-fi problem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0" y="887135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Reconcile time loops with linear story-telling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Self consistency</a:t>
            </a:r>
            <a:br>
              <a:rPr lang="en-GB" sz="3200" dirty="0"/>
            </a:br>
            <a:r>
              <a:rPr lang="en-GB" sz="2800" dirty="0">
                <a:solidFill>
                  <a:srgbClr val="002060"/>
                </a:solidFill>
              </a:rPr>
              <a:t>	Predestination, Interstellar, Tenet</a:t>
            </a:r>
            <a:endParaRPr lang="en-GB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Parallel universes</a:t>
            </a:r>
            <a:br>
              <a:rPr lang="en-GB" sz="2800" dirty="0"/>
            </a:br>
            <a:r>
              <a:rPr lang="en-GB" sz="2400" dirty="0">
                <a:solidFill>
                  <a:srgbClr val="002060"/>
                </a:solidFill>
              </a:rPr>
              <a:t>	Terminator, Back to the Future (II)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Magic</a:t>
            </a:r>
            <a:br>
              <a:rPr lang="en-GB" sz="2800" dirty="0"/>
            </a:br>
            <a:r>
              <a:rPr lang="en-GB" sz="2400" dirty="0"/>
              <a:t>	</a:t>
            </a:r>
            <a:r>
              <a:rPr lang="en-GB" sz="2400" dirty="0">
                <a:solidFill>
                  <a:srgbClr val="002060"/>
                </a:solidFill>
              </a:rPr>
              <a:t>Back to the Future (I)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</a:endParaRPr>
          </a:p>
          <a:p>
            <a:pPr lvl="1"/>
            <a:endParaRPr lang="en-GB" sz="2600" dirty="0"/>
          </a:p>
          <a:p>
            <a:pPr lvl="1"/>
            <a:endParaRPr lang="en-GB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7105C0-2C80-4FEE-864A-6FBA3267D0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8000"/>
          </a:blip>
          <a:srcRect r="313" b="14190"/>
          <a:stretch/>
        </p:blipFill>
        <p:spPr>
          <a:xfrm>
            <a:off x="7818120" y="902953"/>
            <a:ext cx="4373880" cy="59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7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" y="116705"/>
            <a:ext cx="12192000" cy="620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002060"/>
                </a:solidFill>
              </a:rPr>
              <a:t>The physics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0" y="1428641"/>
                <a:ext cx="1219200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No good Cauchy surfaces in the presence of CTCs (closed time-like curves)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We cannot interpret dynamics as evolution from past to future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Single (classical) universe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800" dirty="0"/>
                  <a:t> global constraints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Overdetermination?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Restriction of free choice?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Quantum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Many worlds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Path integral</a:t>
                </a:r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28641"/>
                <a:ext cx="12192000" cy="4832092"/>
              </a:xfrm>
              <a:prstGeom prst="rect">
                <a:avLst/>
              </a:prstGeom>
              <a:blipFill>
                <a:blip r:embed="rId2"/>
                <a:stretch>
                  <a:fillRect l="-900" t="-1135" b="-26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06B920-BC71-44FF-9497-CD3B547D2ED8}"/>
                  </a:ext>
                </a:extLst>
              </p:cNvPr>
              <p:cNvSpPr txBox="1"/>
              <p:nvPr/>
            </p:nvSpPr>
            <p:spPr>
              <a:xfrm>
                <a:off x="3149600" y="5462352"/>
                <a:ext cx="294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sz="2800" dirty="0"/>
                  <a:t> nonlinearity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06B920-BC71-44FF-9497-CD3B547D2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0" y="5462352"/>
                <a:ext cx="2946400" cy="523220"/>
              </a:xfrm>
              <a:prstGeom prst="rect">
                <a:avLst/>
              </a:prstGeom>
              <a:blipFill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AF62CDB-273E-4094-8446-3F9B770E81E2}"/>
              </a:ext>
            </a:extLst>
          </p:cNvPr>
          <p:cNvSpPr txBox="1"/>
          <p:nvPr/>
        </p:nvSpPr>
        <p:spPr>
          <a:xfrm>
            <a:off x="6675120" y="4521200"/>
            <a:ext cx="454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Violation of local physics?</a:t>
            </a:r>
          </a:p>
        </p:txBody>
      </p:sp>
    </p:spTree>
    <p:extLst>
      <p:ext uri="{BB962C8B-B14F-4D97-AF65-F5344CB8AC3E}">
        <p14:creationId xmlns:p14="http://schemas.microsoft.com/office/powerpoint/2010/main" val="67533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-1" y="87085"/>
            <a:ext cx="1219200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PLAN</a:t>
            </a:r>
            <a:endParaRPr lang="en-GB" sz="1000" dirty="0">
              <a:solidFill>
                <a:srgbClr val="002060"/>
              </a:solidFill>
            </a:endParaRPr>
          </a:p>
          <a:p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Wormholes and CTCs – early works.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Framework for classical dynamics with freedom of choice near CTCs.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Examples: non-trivial time travel with freedom of choice.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Physical realisation.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Quantum time travel and indefinite causal order.</a:t>
            </a:r>
          </a:p>
        </p:txBody>
      </p:sp>
    </p:spTree>
    <p:extLst>
      <p:ext uri="{BB962C8B-B14F-4D97-AF65-F5344CB8AC3E}">
        <p14:creationId xmlns:p14="http://schemas.microsoft.com/office/powerpoint/2010/main" val="245213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" b="2514"/>
          <a:stretch/>
        </p:blipFill>
        <p:spPr>
          <a:xfrm rot="954226">
            <a:off x="1108177" y="3580630"/>
            <a:ext cx="1771497" cy="168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llipse 4"/>
          <p:cNvSpPr/>
          <p:nvPr/>
        </p:nvSpPr>
        <p:spPr>
          <a:xfrm>
            <a:off x="809341" y="3265829"/>
            <a:ext cx="2369168" cy="2311691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innerShdw blurRad="457200" dist="609600" dir="6180000">
              <a:prstClr val="black">
                <a:alpha val="7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" b="2514"/>
          <a:stretch/>
        </p:blipFill>
        <p:spPr>
          <a:xfrm rot="21182475">
            <a:off x="6545767" y="3365897"/>
            <a:ext cx="1753132" cy="1664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feld 1"/>
          <p:cNvSpPr txBox="1"/>
          <p:nvPr/>
        </p:nvSpPr>
        <p:spPr>
          <a:xfrm>
            <a:off x="4724401" y="87085"/>
            <a:ext cx="2593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Wormholes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0" y="116091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Minkowski metric, except for two spherical spatial regions “cut out” and identified</a:t>
            </a:r>
          </a:p>
        </p:txBody>
      </p:sp>
      <p:sp>
        <p:nvSpPr>
          <p:cNvPr id="4" name="Ellipse 3"/>
          <p:cNvSpPr/>
          <p:nvPr/>
        </p:nvSpPr>
        <p:spPr>
          <a:xfrm>
            <a:off x="8589360" y="3143909"/>
            <a:ext cx="2369168" cy="2311691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innerShdw blurRad="457200" dist="609600" dir="6180000">
              <a:prstClr val="black">
                <a:alpha val="7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6ECDCE-5ECB-4D29-8A9D-950862FEE314}"/>
              </a:ext>
            </a:extLst>
          </p:cNvPr>
          <p:cNvSpPr txBox="1"/>
          <p:nvPr/>
        </p:nvSpPr>
        <p:spPr>
          <a:xfrm>
            <a:off x="7802880" y="6066312"/>
            <a:ext cx="4389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</a:rPr>
              <a:t>M. S. Morris and K. S. Thorne,</a:t>
            </a:r>
            <a:br>
              <a:rPr lang="en-US" dirty="0">
                <a:effectLst/>
              </a:rPr>
            </a:br>
            <a:r>
              <a:rPr lang="en-US" i="1" dirty="0">
                <a:effectLst/>
              </a:rPr>
              <a:t>American Journal of Physics</a:t>
            </a:r>
            <a:r>
              <a:rPr lang="en-US" dirty="0">
                <a:effectLst/>
              </a:rPr>
              <a:t>, </a:t>
            </a:r>
            <a:r>
              <a:rPr lang="en-US" b="1" dirty="0">
                <a:effectLst/>
              </a:rPr>
              <a:t>56</a:t>
            </a:r>
            <a:r>
              <a:rPr lang="en-US" dirty="0">
                <a:effectLst/>
              </a:rPr>
              <a:t>, 395 (1988)</a:t>
            </a:r>
          </a:p>
        </p:txBody>
      </p:sp>
    </p:spTree>
    <p:extLst>
      <p:ext uri="{BB962C8B-B14F-4D97-AF65-F5344CB8AC3E}">
        <p14:creationId xmlns:p14="http://schemas.microsoft.com/office/powerpoint/2010/main" val="36334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20079 -0.01227 " pathEditMode="relative" rAng="0" ptsTypes="AA">
                                      <p:cBhvr>
                                        <p:cTn id="10" dur="14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-6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6 0.02314 L 0.21133 0.02847 " pathEditMode="relative" rAng="0" ptsTypes="AA">
                                      <p:cBhvr>
                                        <p:cTn id="12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1318</Words>
  <Application>Microsoft Office PowerPoint</Application>
  <PresentationFormat>Widescreen</PresentationFormat>
  <Paragraphs>358</Paragraphs>
  <Slides>28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Larissa</vt:lpstr>
      <vt:lpstr>Self-consistent dynamics along closed time-like curves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Österreichische Akademie der Wissenschaften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Fabio</dc:creator>
  <cp:lastModifiedBy>Fabio Costa</cp:lastModifiedBy>
  <cp:revision>97</cp:revision>
  <dcterms:created xsi:type="dcterms:W3CDTF">2016-10-28T06:21:13Z</dcterms:created>
  <dcterms:modified xsi:type="dcterms:W3CDTF">2022-05-19T15:02:57Z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2022-05-18T02:50:43Z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b231afd0-5a54-4a06-8fc5-5087e10872a1</vt:lpwstr>
  </property>
  <property fmtid="{D5CDD505-2E9C-101B-9397-08002B2CF9AE}" pid="8" name="MSIP_Label_0f488380-630a-4f55-a077-a19445e3f360_ContentBits">
    <vt:lpwstr>0</vt:lpwstr>
  </property>
</Properties>
</file>